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4"/>
  </p:notesMasterIdLst>
  <p:sldIdLst>
    <p:sldId id="271" r:id="rId4"/>
    <p:sldId id="294" r:id="rId5"/>
    <p:sldId id="299" r:id="rId6"/>
    <p:sldId id="291" r:id="rId7"/>
    <p:sldId id="258" r:id="rId8"/>
    <p:sldId id="301" r:id="rId9"/>
    <p:sldId id="298" r:id="rId10"/>
    <p:sldId id="273" r:id="rId11"/>
    <p:sldId id="295" r:id="rId12"/>
    <p:sldId id="29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A4F156-9055-4F3F-9F58-6C981EFF253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08AFB7A-436E-445C-854A-96CB94154299}">
      <dgm:prSet phldrT="[Κείμενο]" phldr="1"/>
      <dgm:spPr>
        <a:solidFill>
          <a:srgbClr val="00B0F0"/>
        </a:solidFill>
      </dgm:spPr>
      <dgm:t>
        <a:bodyPr/>
        <a:lstStyle/>
        <a:p>
          <a:endParaRPr lang="el-GR" dirty="0"/>
        </a:p>
      </dgm:t>
    </dgm:pt>
    <dgm:pt modelId="{696F38A8-3FB0-4347-AA10-474BF4D51B2D}" type="parTrans" cxnId="{4C873030-6E9E-449D-A76F-BE7ACF3E73D6}">
      <dgm:prSet/>
      <dgm:spPr/>
      <dgm:t>
        <a:bodyPr/>
        <a:lstStyle/>
        <a:p>
          <a:endParaRPr lang="el-GR"/>
        </a:p>
      </dgm:t>
    </dgm:pt>
    <dgm:pt modelId="{FEF22C4D-2CDC-44AB-BA8D-CE6FFA4A9BD1}" type="sibTrans" cxnId="{4C873030-6E9E-449D-A76F-BE7ACF3E73D6}">
      <dgm:prSet/>
      <dgm:spPr/>
      <dgm:t>
        <a:bodyPr/>
        <a:lstStyle/>
        <a:p>
          <a:endParaRPr lang="el-GR"/>
        </a:p>
      </dgm:t>
    </dgm:pt>
    <dgm:pt modelId="{F0C2527B-4EE1-43AF-ADC3-5526AA5890DB}">
      <dgm:prSet phldrT="[Κείμενο]"/>
      <dgm:spPr/>
      <dgm:t>
        <a:bodyPr/>
        <a:lstStyle/>
        <a:p>
          <a:r>
            <a:rPr lang="el-GR" dirty="0" smtClean="0"/>
            <a:t>Προσδιορισμός βιωσιμότητας</a:t>
          </a:r>
          <a:endParaRPr lang="el-GR" dirty="0"/>
        </a:p>
      </dgm:t>
    </dgm:pt>
    <dgm:pt modelId="{F1A018BB-8F0D-4E67-9EF6-CB6BD036D3DB}" type="parTrans" cxnId="{B7ECD152-D175-4C04-9C36-1C9713464BF8}">
      <dgm:prSet/>
      <dgm:spPr/>
      <dgm:t>
        <a:bodyPr/>
        <a:lstStyle/>
        <a:p>
          <a:endParaRPr lang="el-GR"/>
        </a:p>
      </dgm:t>
    </dgm:pt>
    <dgm:pt modelId="{47582601-BA96-49AC-91A3-D000717635A6}" type="sibTrans" cxnId="{B7ECD152-D175-4C04-9C36-1C9713464BF8}">
      <dgm:prSet/>
      <dgm:spPr/>
      <dgm:t>
        <a:bodyPr/>
        <a:lstStyle/>
        <a:p>
          <a:endParaRPr lang="el-GR"/>
        </a:p>
      </dgm:t>
    </dgm:pt>
    <dgm:pt modelId="{D35F50F2-EE4C-4747-B099-1F4874AF33D5}">
      <dgm:prSet phldrT="[Κείμενο]" phldr="1"/>
      <dgm:spPr/>
      <dgm:t>
        <a:bodyPr/>
        <a:lstStyle/>
        <a:p>
          <a:endParaRPr lang="el-GR" dirty="0"/>
        </a:p>
      </dgm:t>
    </dgm:pt>
    <dgm:pt modelId="{BC132F03-2E4F-457C-9B49-5B063AB64CBD}" type="parTrans" cxnId="{4D92ABF2-FE98-46E9-A3AB-A9ED11CADD99}">
      <dgm:prSet/>
      <dgm:spPr/>
      <dgm:t>
        <a:bodyPr/>
        <a:lstStyle/>
        <a:p>
          <a:endParaRPr lang="el-GR"/>
        </a:p>
      </dgm:t>
    </dgm:pt>
    <dgm:pt modelId="{37C59564-7A8C-4054-B088-07C8F9E64034}" type="sibTrans" cxnId="{4D92ABF2-FE98-46E9-A3AB-A9ED11CADD99}">
      <dgm:prSet/>
      <dgm:spPr/>
      <dgm:t>
        <a:bodyPr/>
        <a:lstStyle/>
        <a:p>
          <a:endParaRPr lang="el-GR"/>
        </a:p>
      </dgm:t>
    </dgm:pt>
    <dgm:pt modelId="{9005B95E-2435-4058-A20E-74CAEA4036B0}">
      <dgm:prSet phldrT="[Κείμενο]" phldr="1"/>
      <dgm:spPr>
        <a:solidFill>
          <a:srgbClr val="7030A0"/>
        </a:solidFill>
      </dgm:spPr>
      <dgm:t>
        <a:bodyPr/>
        <a:lstStyle/>
        <a:p>
          <a:endParaRPr lang="el-GR"/>
        </a:p>
      </dgm:t>
    </dgm:pt>
    <dgm:pt modelId="{86161C6F-F97B-42D7-AC8E-014007698943}" type="parTrans" cxnId="{7E36FA7B-1E99-4921-B7E3-1F38C30A5B43}">
      <dgm:prSet/>
      <dgm:spPr/>
      <dgm:t>
        <a:bodyPr/>
        <a:lstStyle/>
        <a:p>
          <a:endParaRPr lang="el-GR"/>
        </a:p>
      </dgm:t>
    </dgm:pt>
    <dgm:pt modelId="{D1A6FCE9-CAB8-4636-9FBE-7031203A84C4}" type="sibTrans" cxnId="{7E36FA7B-1E99-4921-B7E3-1F38C30A5B43}">
      <dgm:prSet/>
      <dgm:spPr/>
      <dgm:t>
        <a:bodyPr/>
        <a:lstStyle/>
        <a:p>
          <a:endParaRPr lang="el-GR"/>
        </a:p>
      </dgm:t>
    </dgm:pt>
    <dgm:pt modelId="{E09FC9E7-3D7B-414D-AD2A-3555F149772C}">
      <dgm:prSet phldrT="[Κείμενο]" phldr="1"/>
      <dgm:spPr/>
      <dgm:t>
        <a:bodyPr/>
        <a:lstStyle/>
        <a:p>
          <a:endParaRPr lang="el-GR"/>
        </a:p>
      </dgm:t>
    </dgm:pt>
    <dgm:pt modelId="{DAE34042-24C4-4A6C-BCCA-E4AD7535822C}" type="parTrans" cxnId="{9BC610A0-8AD2-46A4-B15F-80CE5D08EC90}">
      <dgm:prSet/>
      <dgm:spPr/>
      <dgm:t>
        <a:bodyPr/>
        <a:lstStyle/>
        <a:p>
          <a:endParaRPr lang="el-GR"/>
        </a:p>
      </dgm:t>
    </dgm:pt>
    <dgm:pt modelId="{0623C543-160C-4F7B-9B67-14A74FF2FFB6}" type="sibTrans" cxnId="{9BC610A0-8AD2-46A4-B15F-80CE5D08EC90}">
      <dgm:prSet/>
      <dgm:spPr/>
      <dgm:t>
        <a:bodyPr/>
        <a:lstStyle/>
        <a:p>
          <a:endParaRPr lang="el-GR"/>
        </a:p>
      </dgm:t>
    </dgm:pt>
    <dgm:pt modelId="{E32E93B6-3E58-43F4-82B7-78C39EF78E6B}">
      <dgm:prSet phldrT="[Κείμενο]"/>
      <dgm:spPr/>
      <dgm:t>
        <a:bodyPr/>
        <a:lstStyle/>
        <a:p>
          <a:r>
            <a:rPr lang="en-US" dirty="0" smtClean="0"/>
            <a:t>Spreads </a:t>
          </a:r>
          <a:r>
            <a:rPr lang="el-GR" dirty="0" smtClean="0"/>
            <a:t>εξαρτώνται από ανάπτυξη, </a:t>
          </a:r>
          <a:r>
            <a:rPr lang="el-GR" dirty="0" err="1" smtClean="0"/>
            <a:t>δημ.αποτελέσματα</a:t>
          </a:r>
          <a:r>
            <a:rPr lang="el-GR" dirty="0" smtClean="0"/>
            <a:t>, ανεργία</a:t>
          </a:r>
          <a:endParaRPr lang="el-GR" dirty="0"/>
        </a:p>
      </dgm:t>
    </dgm:pt>
    <dgm:pt modelId="{598BB7D9-50B0-44F6-B0B0-8FD25D28131A}" type="parTrans" cxnId="{D4A590F3-AE6B-4B4A-8F28-A940483A817D}">
      <dgm:prSet/>
      <dgm:spPr/>
      <dgm:t>
        <a:bodyPr/>
        <a:lstStyle/>
        <a:p>
          <a:endParaRPr lang="el-GR"/>
        </a:p>
      </dgm:t>
    </dgm:pt>
    <dgm:pt modelId="{7304EC88-549D-431D-BE8B-5929E4849F4F}" type="sibTrans" cxnId="{D4A590F3-AE6B-4B4A-8F28-A940483A817D}">
      <dgm:prSet/>
      <dgm:spPr/>
      <dgm:t>
        <a:bodyPr/>
        <a:lstStyle/>
        <a:p>
          <a:endParaRPr lang="el-GR"/>
        </a:p>
      </dgm:t>
    </dgm:pt>
    <dgm:pt modelId="{EB253351-DDBE-4465-A111-C03D3AF44E46}">
      <dgm:prSet phldrT="[Κείμενο]" phldr="1"/>
      <dgm:spPr>
        <a:solidFill>
          <a:srgbClr val="FFFF00"/>
        </a:solidFill>
      </dgm:spPr>
      <dgm:t>
        <a:bodyPr/>
        <a:lstStyle/>
        <a:p>
          <a:endParaRPr lang="el-GR" dirty="0"/>
        </a:p>
      </dgm:t>
    </dgm:pt>
    <dgm:pt modelId="{0A47F776-8143-4D8E-8B94-34F7D3B062F4}" type="parTrans" cxnId="{26053581-40C4-42CA-879B-700EDF6CEBE9}">
      <dgm:prSet/>
      <dgm:spPr/>
      <dgm:t>
        <a:bodyPr/>
        <a:lstStyle/>
        <a:p>
          <a:endParaRPr lang="el-GR"/>
        </a:p>
      </dgm:t>
    </dgm:pt>
    <dgm:pt modelId="{81B54296-DA64-4576-8A8F-D27B3B413F73}" type="sibTrans" cxnId="{26053581-40C4-42CA-879B-700EDF6CEBE9}">
      <dgm:prSet/>
      <dgm:spPr/>
      <dgm:t>
        <a:bodyPr/>
        <a:lstStyle/>
        <a:p>
          <a:endParaRPr lang="el-GR"/>
        </a:p>
      </dgm:t>
    </dgm:pt>
    <dgm:pt modelId="{D1708EE0-EF5A-48F0-9626-7C2054D2D081}">
      <dgm:prSet phldrT="[Κείμενο]"/>
      <dgm:spPr/>
      <dgm:t>
        <a:bodyPr/>
        <a:lstStyle/>
        <a:p>
          <a:r>
            <a:rPr lang="el-GR" dirty="0" smtClean="0"/>
            <a:t>Πριν την ανοδική καμπύλη επιτοκίων</a:t>
          </a:r>
          <a:endParaRPr lang="el-GR" dirty="0"/>
        </a:p>
      </dgm:t>
    </dgm:pt>
    <dgm:pt modelId="{984E08F9-D8FC-433A-AC9C-0637C8D7EE86}" type="parTrans" cxnId="{C2890648-B4D6-4294-A8CB-050EF8D10B44}">
      <dgm:prSet/>
      <dgm:spPr/>
      <dgm:t>
        <a:bodyPr/>
        <a:lstStyle/>
        <a:p>
          <a:endParaRPr lang="el-GR"/>
        </a:p>
      </dgm:t>
    </dgm:pt>
    <dgm:pt modelId="{FEB482AC-9A45-445B-85F9-31BC997051B9}" type="sibTrans" cxnId="{C2890648-B4D6-4294-A8CB-050EF8D10B44}">
      <dgm:prSet/>
      <dgm:spPr/>
      <dgm:t>
        <a:bodyPr/>
        <a:lstStyle/>
        <a:p>
          <a:endParaRPr lang="el-GR"/>
        </a:p>
      </dgm:t>
    </dgm:pt>
    <dgm:pt modelId="{698F2503-4869-4DA8-8711-11CC51A15E94}">
      <dgm:prSet phldrT="[Κείμενο]" phldr="1"/>
      <dgm:spPr/>
      <dgm:t>
        <a:bodyPr/>
        <a:lstStyle/>
        <a:p>
          <a:endParaRPr lang="el-GR"/>
        </a:p>
      </dgm:t>
    </dgm:pt>
    <dgm:pt modelId="{A6116EAD-3D6A-4F42-90A7-4343F044770E}" type="parTrans" cxnId="{13F001D5-E2A1-4CAB-B93B-868DFEA66D0F}">
      <dgm:prSet/>
      <dgm:spPr/>
      <dgm:t>
        <a:bodyPr/>
        <a:lstStyle/>
        <a:p>
          <a:endParaRPr lang="el-GR"/>
        </a:p>
      </dgm:t>
    </dgm:pt>
    <dgm:pt modelId="{47C5B5F9-AC55-47BD-AB77-33AF5DB188A2}" type="sibTrans" cxnId="{13F001D5-E2A1-4CAB-B93B-868DFEA66D0F}">
      <dgm:prSet/>
      <dgm:spPr/>
      <dgm:t>
        <a:bodyPr/>
        <a:lstStyle/>
        <a:p>
          <a:endParaRPr lang="el-GR"/>
        </a:p>
      </dgm:t>
    </dgm:pt>
    <dgm:pt modelId="{28259F53-4569-42DC-8EC4-0DBDB238EC48}">
      <dgm:prSet phldrT="[Κείμενο]" phldr="1"/>
      <dgm:spPr>
        <a:solidFill>
          <a:srgbClr val="92D050"/>
        </a:solidFill>
      </dgm:spPr>
      <dgm:t>
        <a:bodyPr/>
        <a:lstStyle/>
        <a:p>
          <a:endParaRPr lang="el-GR" dirty="0"/>
        </a:p>
      </dgm:t>
    </dgm:pt>
    <dgm:pt modelId="{4E61098D-948B-4916-BDA9-ED24B64525AF}" type="parTrans" cxnId="{F91DD715-065D-47F1-92C5-5BC8923B116F}">
      <dgm:prSet/>
      <dgm:spPr/>
      <dgm:t>
        <a:bodyPr/>
        <a:lstStyle/>
        <a:p>
          <a:endParaRPr lang="el-GR"/>
        </a:p>
      </dgm:t>
    </dgm:pt>
    <dgm:pt modelId="{F52B052B-D058-4CA9-BEF4-B86E55E984D5}" type="sibTrans" cxnId="{F91DD715-065D-47F1-92C5-5BC8923B116F}">
      <dgm:prSet/>
      <dgm:spPr/>
      <dgm:t>
        <a:bodyPr/>
        <a:lstStyle/>
        <a:p>
          <a:endParaRPr lang="el-GR"/>
        </a:p>
      </dgm:t>
    </dgm:pt>
    <dgm:pt modelId="{1F892235-DA0C-496C-AC57-A6A6FE5DED17}">
      <dgm:prSet phldrT="[Κείμενο]" phldr="1"/>
      <dgm:spPr>
        <a:solidFill>
          <a:srgbClr val="FF0000"/>
        </a:solidFill>
      </dgm:spPr>
      <dgm:t>
        <a:bodyPr/>
        <a:lstStyle/>
        <a:p>
          <a:endParaRPr lang="el-GR"/>
        </a:p>
      </dgm:t>
    </dgm:pt>
    <dgm:pt modelId="{67EF8EFF-A826-4239-8B86-7DC5625511DC}" type="parTrans" cxnId="{CE5363E0-6A45-445D-9B3C-30B9A125150E}">
      <dgm:prSet/>
      <dgm:spPr/>
      <dgm:t>
        <a:bodyPr/>
        <a:lstStyle/>
        <a:p>
          <a:endParaRPr lang="el-GR"/>
        </a:p>
      </dgm:t>
    </dgm:pt>
    <dgm:pt modelId="{C462D995-66A2-4411-BA47-038078694EDF}" type="sibTrans" cxnId="{CE5363E0-6A45-445D-9B3C-30B9A125150E}">
      <dgm:prSet/>
      <dgm:spPr/>
      <dgm:t>
        <a:bodyPr/>
        <a:lstStyle/>
        <a:p>
          <a:endParaRPr lang="el-GR"/>
        </a:p>
      </dgm:t>
    </dgm:pt>
    <dgm:pt modelId="{7BCA5C71-FDCE-4C35-9202-3D80D4AF0E56}">
      <dgm:prSet phldrT="[Κείμενο]" phldr="1"/>
      <dgm:spPr>
        <a:solidFill>
          <a:srgbClr val="C00000"/>
        </a:solidFill>
      </dgm:spPr>
      <dgm:t>
        <a:bodyPr/>
        <a:lstStyle/>
        <a:p>
          <a:endParaRPr lang="el-GR"/>
        </a:p>
      </dgm:t>
    </dgm:pt>
    <dgm:pt modelId="{B110F0E6-C333-48B5-BF99-A766C603F584}" type="parTrans" cxnId="{CE4DC538-B013-486D-97D5-405D628615F9}">
      <dgm:prSet/>
      <dgm:spPr/>
      <dgm:t>
        <a:bodyPr/>
        <a:lstStyle/>
        <a:p>
          <a:endParaRPr lang="el-GR"/>
        </a:p>
      </dgm:t>
    </dgm:pt>
    <dgm:pt modelId="{78565D22-1F10-4B50-9ECF-E0211047E5F4}" type="sibTrans" cxnId="{CE4DC538-B013-486D-97D5-405D628615F9}">
      <dgm:prSet/>
      <dgm:spPr/>
      <dgm:t>
        <a:bodyPr/>
        <a:lstStyle/>
        <a:p>
          <a:endParaRPr lang="el-GR"/>
        </a:p>
      </dgm:t>
    </dgm:pt>
    <dgm:pt modelId="{5B55BFF8-8A66-46BC-8230-9C6C109BEE7C}">
      <dgm:prSet/>
      <dgm:spPr/>
      <dgm:t>
        <a:bodyPr/>
        <a:lstStyle/>
        <a:p>
          <a:r>
            <a:rPr lang="el-GR" dirty="0" smtClean="0"/>
            <a:t>Συνεργασία με φορείς που έχουν σχετική εμπειρία</a:t>
          </a:r>
          <a:endParaRPr lang="el-GR" dirty="0"/>
        </a:p>
      </dgm:t>
    </dgm:pt>
    <dgm:pt modelId="{6EFA1734-1E30-4E31-966F-AE9C6BD6472C}" type="parTrans" cxnId="{833FF7A5-9F9A-4B04-BF25-8C7C205AF543}">
      <dgm:prSet/>
      <dgm:spPr/>
      <dgm:t>
        <a:bodyPr/>
        <a:lstStyle/>
        <a:p>
          <a:endParaRPr lang="el-GR"/>
        </a:p>
      </dgm:t>
    </dgm:pt>
    <dgm:pt modelId="{B3ED382C-F403-4EAB-A18A-E85A9D872C5D}" type="sibTrans" cxnId="{833FF7A5-9F9A-4B04-BF25-8C7C205AF543}">
      <dgm:prSet/>
      <dgm:spPr/>
      <dgm:t>
        <a:bodyPr/>
        <a:lstStyle/>
        <a:p>
          <a:endParaRPr lang="el-GR"/>
        </a:p>
      </dgm:t>
    </dgm:pt>
    <dgm:pt modelId="{392FA2B0-70D9-48D7-9704-57BFCCC353C7}">
      <dgm:prSet/>
      <dgm:spPr/>
      <dgm:t>
        <a:bodyPr/>
        <a:lstStyle/>
        <a:p>
          <a:r>
            <a:rPr lang="el-GR" dirty="0" smtClean="0"/>
            <a:t>να προηγηθεί η Ποσ. Χαλάρωση για την συμμετοχή τραπεζών και </a:t>
          </a:r>
          <a:r>
            <a:rPr lang="el-GR" dirty="0" err="1" smtClean="0"/>
            <a:t>ασφ</a:t>
          </a:r>
          <a:r>
            <a:rPr lang="el-GR" dirty="0" smtClean="0"/>
            <a:t>. ταμείων</a:t>
          </a:r>
          <a:endParaRPr lang="el-GR" dirty="0"/>
        </a:p>
      </dgm:t>
    </dgm:pt>
    <dgm:pt modelId="{60BA2A45-AE50-4D8C-9122-6F0839A35F7A}" type="parTrans" cxnId="{E0583A99-883B-4D81-847B-E08B2195F841}">
      <dgm:prSet/>
      <dgm:spPr/>
      <dgm:t>
        <a:bodyPr/>
        <a:lstStyle/>
        <a:p>
          <a:endParaRPr lang="el-GR"/>
        </a:p>
      </dgm:t>
    </dgm:pt>
    <dgm:pt modelId="{C91F9909-BC68-4F78-B1DE-D8045DD84118}" type="sibTrans" cxnId="{E0583A99-883B-4D81-847B-E08B2195F841}">
      <dgm:prSet/>
      <dgm:spPr/>
      <dgm:t>
        <a:bodyPr/>
        <a:lstStyle/>
        <a:p>
          <a:endParaRPr lang="el-GR"/>
        </a:p>
      </dgm:t>
    </dgm:pt>
    <dgm:pt modelId="{414AE700-9D51-4209-8E6F-0D57DF14D9BE}">
      <dgm:prSet/>
      <dgm:spPr/>
      <dgm:t>
        <a:bodyPr/>
        <a:lstStyle/>
        <a:p>
          <a:r>
            <a:rPr lang="el-GR" dirty="0" smtClean="0"/>
            <a:t>Προληπτική γραμμή χρηματοδότησης</a:t>
          </a:r>
          <a:endParaRPr lang="el-GR" dirty="0"/>
        </a:p>
      </dgm:t>
    </dgm:pt>
    <dgm:pt modelId="{9CB107CA-0A95-4799-B81C-ED7CBF062B55}" type="parTrans" cxnId="{EF927801-3DDC-4927-808D-903A8243238E}">
      <dgm:prSet/>
      <dgm:spPr/>
      <dgm:t>
        <a:bodyPr/>
        <a:lstStyle/>
        <a:p>
          <a:endParaRPr lang="el-GR"/>
        </a:p>
      </dgm:t>
    </dgm:pt>
    <dgm:pt modelId="{29BC6BD1-B20D-4FD0-A599-254C3C872B21}" type="sibTrans" cxnId="{EF927801-3DDC-4927-808D-903A8243238E}">
      <dgm:prSet/>
      <dgm:spPr/>
      <dgm:t>
        <a:bodyPr/>
        <a:lstStyle/>
        <a:p>
          <a:endParaRPr lang="el-GR"/>
        </a:p>
      </dgm:t>
    </dgm:pt>
    <dgm:pt modelId="{0A11E716-97EE-4B27-8088-959830D24C1A}" type="pres">
      <dgm:prSet presAssocID="{87A4F156-9055-4F3F-9F58-6C981EFF253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5DD4EEA-5AC1-497C-BEA5-1A455CAD8B73}" type="pres">
      <dgm:prSet presAssocID="{908AFB7A-436E-445C-854A-96CB94154299}" presName="composite" presStyleCnt="0"/>
      <dgm:spPr/>
    </dgm:pt>
    <dgm:pt modelId="{B7234B18-346C-4857-87A1-377946A00EE9}" type="pres">
      <dgm:prSet presAssocID="{908AFB7A-436E-445C-854A-96CB94154299}" presName="parentText" presStyleLbl="alignNode1" presStyleIdx="0" presStyleCnt="6" custLinFactNeighborX="3708" custLinFactNeighborY="331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82DD253-5059-4D8E-A4E7-4C7436139B4E}" type="pres">
      <dgm:prSet presAssocID="{908AFB7A-436E-445C-854A-96CB94154299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A44B6F6-AE12-46D6-BADC-1BD95B45E650}" type="pres">
      <dgm:prSet presAssocID="{FEF22C4D-2CDC-44AB-BA8D-CE6FFA4A9BD1}" presName="sp" presStyleCnt="0"/>
      <dgm:spPr/>
    </dgm:pt>
    <dgm:pt modelId="{E8CE9FA6-3B54-4E90-A8B2-D66186C59C97}" type="pres">
      <dgm:prSet presAssocID="{28259F53-4569-42DC-8EC4-0DBDB238EC48}" presName="composite" presStyleCnt="0"/>
      <dgm:spPr/>
    </dgm:pt>
    <dgm:pt modelId="{4094A5A4-EE79-416B-AF1C-C8BF806C97F7}" type="pres">
      <dgm:prSet presAssocID="{28259F53-4569-42DC-8EC4-0DBDB238EC48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A93DF2A-A940-4B44-B642-F9ADE4BF0C88}" type="pres">
      <dgm:prSet presAssocID="{28259F53-4569-42DC-8EC4-0DBDB238EC48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5D976EE-E301-4A5E-8CC6-1924F4CB3B5A}" type="pres">
      <dgm:prSet presAssocID="{F52B052B-D058-4CA9-BEF4-B86E55E984D5}" presName="sp" presStyleCnt="0"/>
      <dgm:spPr/>
    </dgm:pt>
    <dgm:pt modelId="{962B71C7-8F58-4808-B380-FC97C65C1AB7}" type="pres">
      <dgm:prSet presAssocID="{1F892235-DA0C-496C-AC57-A6A6FE5DED17}" presName="composite" presStyleCnt="0"/>
      <dgm:spPr/>
    </dgm:pt>
    <dgm:pt modelId="{0124CD39-C584-4F94-9129-881C7B3F91FF}" type="pres">
      <dgm:prSet presAssocID="{1F892235-DA0C-496C-AC57-A6A6FE5DED17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EC7F4D8-587C-4703-8E22-7D2009A6600A}" type="pres">
      <dgm:prSet presAssocID="{1F892235-DA0C-496C-AC57-A6A6FE5DED17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48FFA45-7832-4B00-B879-797195FE476F}" type="pres">
      <dgm:prSet presAssocID="{C462D995-66A2-4411-BA47-038078694EDF}" presName="sp" presStyleCnt="0"/>
      <dgm:spPr/>
    </dgm:pt>
    <dgm:pt modelId="{29671CA4-685C-4991-9137-AFB8C80908D8}" type="pres">
      <dgm:prSet presAssocID="{7BCA5C71-FDCE-4C35-9202-3D80D4AF0E56}" presName="composite" presStyleCnt="0"/>
      <dgm:spPr/>
    </dgm:pt>
    <dgm:pt modelId="{365106AE-42C1-4D32-8627-BE500833EA49}" type="pres">
      <dgm:prSet presAssocID="{7BCA5C71-FDCE-4C35-9202-3D80D4AF0E56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43C4678-8F66-4268-BB3C-D717B22B544A}" type="pres">
      <dgm:prSet presAssocID="{7BCA5C71-FDCE-4C35-9202-3D80D4AF0E56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B0EB39-8C80-412D-9947-ECBAE70FB242}" type="pres">
      <dgm:prSet presAssocID="{78565D22-1F10-4B50-9ECF-E0211047E5F4}" presName="sp" presStyleCnt="0"/>
      <dgm:spPr/>
    </dgm:pt>
    <dgm:pt modelId="{14DD054B-8F38-40C8-88B4-7125118DC81E}" type="pres">
      <dgm:prSet presAssocID="{9005B95E-2435-4058-A20E-74CAEA4036B0}" presName="composite" presStyleCnt="0"/>
      <dgm:spPr/>
    </dgm:pt>
    <dgm:pt modelId="{BB2FEE99-ECC4-4602-90B5-8BEEC518E0E7}" type="pres">
      <dgm:prSet presAssocID="{9005B95E-2435-4058-A20E-74CAEA4036B0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2A16788-D663-4092-BE56-30A379EA0556}" type="pres">
      <dgm:prSet presAssocID="{9005B95E-2435-4058-A20E-74CAEA4036B0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766603-FA89-4AFC-B4F1-C5A94A780540}" type="pres">
      <dgm:prSet presAssocID="{D1A6FCE9-CAB8-4636-9FBE-7031203A84C4}" presName="sp" presStyleCnt="0"/>
      <dgm:spPr/>
    </dgm:pt>
    <dgm:pt modelId="{85D0E42A-1566-45BA-A47B-3E4866729B8C}" type="pres">
      <dgm:prSet presAssocID="{EB253351-DDBE-4465-A111-C03D3AF44E46}" presName="composite" presStyleCnt="0"/>
      <dgm:spPr/>
    </dgm:pt>
    <dgm:pt modelId="{D4C0782C-F864-4E8A-825C-CF86E02CF3D8}" type="pres">
      <dgm:prSet presAssocID="{EB253351-DDBE-4465-A111-C03D3AF44E46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31E1FA0-8C3D-4CFD-B95E-8324B567F271}" type="pres">
      <dgm:prSet presAssocID="{EB253351-DDBE-4465-A111-C03D3AF44E46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2890648-B4D6-4294-A8CB-050EF8D10B44}" srcId="{EB253351-DDBE-4465-A111-C03D3AF44E46}" destId="{D1708EE0-EF5A-48F0-9626-7C2054D2D081}" srcOrd="0" destOrd="0" parTransId="{984E08F9-D8FC-433A-AC9C-0637C8D7EE86}" sibTransId="{FEB482AC-9A45-445B-85F9-31BC997051B9}"/>
    <dgm:cxn modelId="{7E36FA7B-1E99-4921-B7E3-1F38C30A5B43}" srcId="{87A4F156-9055-4F3F-9F58-6C981EFF253B}" destId="{9005B95E-2435-4058-A20E-74CAEA4036B0}" srcOrd="4" destOrd="0" parTransId="{86161C6F-F97B-42D7-AC8E-014007698943}" sibTransId="{D1A6FCE9-CAB8-4636-9FBE-7031203A84C4}"/>
    <dgm:cxn modelId="{D4A590F3-AE6B-4B4A-8F28-A940483A817D}" srcId="{9005B95E-2435-4058-A20E-74CAEA4036B0}" destId="{E32E93B6-3E58-43F4-82B7-78C39EF78E6B}" srcOrd="1" destOrd="0" parTransId="{598BB7D9-50B0-44F6-B0B0-8FD25D28131A}" sibTransId="{7304EC88-549D-431D-BE8B-5929E4849F4F}"/>
    <dgm:cxn modelId="{582E9C4F-4375-4DFA-A977-C2724B7D354A}" type="presOf" srcId="{D35F50F2-EE4C-4747-B099-1F4874AF33D5}" destId="{782DD253-5059-4D8E-A4E7-4C7436139B4E}" srcOrd="0" destOrd="1" presId="urn:microsoft.com/office/officeart/2005/8/layout/chevron2"/>
    <dgm:cxn modelId="{833FF7A5-9F9A-4B04-BF25-8C7C205AF543}" srcId="{28259F53-4569-42DC-8EC4-0DBDB238EC48}" destId="{5B55BFF8-8A66-46BC-8230-9C6C109BEE7C}" srcOrd="0" destOrd="0" parTransId="{6EFA1734-1E30-4E31-966F-AE9C6BD6472C}" sibTransId="{B3ED382C-F403-4EAB-A18A-E85A9D872C5D}"/>
    <dgm:cxn modelId="{9BC610A0-8AD2-46A4-B15F-80CE5D08EC90}" srcId="{9005B95E-2435-4058-A20E-74CAEA4036B0}" destId="{E09FC9E7-3D7B-414D-AD2A-3555F149772C}" srcOrd="0" destOrd="0" parTransId="{DAE34042-24C4-4A6C-BCCA-E4AD7535822C}" sibTransId="{0623C543-160C-4F7B-9B67-14A74FF2FFB6}"/>
    <dgm:cxn modelId="{35633E69-0EFD-4A6E-8130-9186960569C6}" type="presOf" srcId="{87A4F156-9055-4F3F-9F58-6C981EFF253B}" destId="{0A11E716-97EE-4B27-8088-959830D24C1A}" srcOrd="0" destOrd="0" presId="urn:microsoft.com/office/officeart/2005/8/layout/chevron2"/>
    <dgm:cxn modelId="{9E4066B4-B54D-4596-8F19-BE5A865E5760}" type="presOf" srcId="{EB253351-DDBE-4465-A111-C03D3AF44E46}" destId="{D4C0782C-F864-4E8A-825C-CF86E02CF3D8}" srcOrd="0" destOrd="0" presId="urn:microsoft.com/office/officeart/2005/8/layout/chevron2"/>
    <dgm:cxn modelId="{13F001D5-E2A1-4CAB-B93B-868DFEA66D0F}" srcId="{EB253351-DDBE-4465-A111-C03D3AF44E46}" destId="{698F2503-4869-4DA8-8711-11CC51A15E94}" srcOrd="1" destOrd="0" parTransId="{A6116EAD-3D6A-4F42-90A7-4343F044770E}" sibTransId="{47C5B5F9-AC55-47BD-AB77-33AF5DB188A2}"/>
    <dgm:cxn modelId="{596F905F-5738-46CD-9D3A-70E26EFC6A46}" type="presOf" srcId="{D1708EE0-EF5A-48F0-9626-7C2054D2D081}" destId="{F31E1FA0-8C3D-4CFD-B95E-8324B567F271}" srcOrd="0" destOrd="0" presId="urn:microsoft.com/office/officeart/2005/8/layout/chevron2"/>
    <dgm:cxn modelId="{B7ECD152-D175-4C04-9C36-1C9713464BF8}" srcId="{908AFB7A-436E-445C-854A-96CB94154299}" destId="{F0C2527B-4EE1-43AF-ADC3-5526AA5890DB}" srcOrd="0" destOrd="0" parTransId="{F1A018BB-8F0D-4E67-9EF6-CB6BD036D3DB}" sibTransId="{47582601-BA96-49AC-91A3-D000717635A6}"/>
    <dgm:cxn modelId="{E0583A99-883B-4D81-847B-E08B2195F841}" srcId="{1F892235-DA0C-496C-AC57-A6A6FE5DED17}" destId="{392FA2B0-70D9-48D7-9704-57BFCCC353C7}" srcOrd="0" destOrd="0" parTransId="{60BA2A45-AE50-4D8C-9122-6F0839A35F7A}" sibTransId="{C91F9909-BC68-4F78-B1DE-D8045DD84118}"/>
    <dgm:cxn modelId="{5186D95E-8F50-4640-A8D2-27F520E8C68D}" type="presOf" srcId="{7BCA5C71-FDCE-4C35-9202-3D80D4AF0E56}" destId="{365106AE-42C1-4D32-8627-BE500833EA49}" srcOrd="0" destOrd="0" presId="urn:microsoft.com/office/officeart/2005/8/layout/chevron2"/>
    <dgm:cxn modelId="{0C9C13F1-91F0-410D-981B-7F6718EBC042}" type="presOf" srcId="{E09FC9E7-3D7B-414D-AD2A-3555F149772C}" destId="{52A16788-D663-4092-BE56-30A379EA0556}" srcOrd="0" destOrd="0" presId="urn:microsoft.com/office/officeart/2005/8/layout/chevron2"/>
    <dgm:cxn modelId="{F91DD715-065D-47F1-92C5-5BC8923B116F}" srcId="{87A4F156-9055-4F3F-9F58-6C981EFF253B}" destId="{28259F53-4569-42DC-8EC4-0DBDB238EC48}" srcOrd="1" destOrd="0" parTransId="{4E61098D-948B-4916-BDA9-ED24B64525AF}" sibTransId="{F52B052B-D058-4CA9-BEF4-B86E55E984D5}"/>
    <dgm:cxn modelId="{5C9C83B7-4B83-4887-AB87-9F51A4CA7964}" type="presOf" srcId="{414AE700-9D51-4209-8E6F-0D57DF14D9BE}" destId="{743C4678-8F66-4268-BB3C-D717B22B544A}" srcOrd="0" destOrd="0" presId="urn:microsoft.com/office/officeart/2005/8/layout/chevron2"/>
    <dgm:cxn modelId="{17229D1D-BEFD-454E-956A-C0B90E120A27}" type="presOf" srcId="{1F892235-DA0C-496C-AC57-A6A6FE5DED17}" destId="{0124CD39-C584-4F94-9129-881C7B3F91FF}" srcOrd="0" destOrd="0" presId="urn:microsoft.com/office/officeart/2005/8/layout/chevron2"/>
    <dgm:cxn modelId="{CE5363E0-6A45-445D-9B3C-30B9A125150E}" srcId="{87A4F156-9055-4F3F-9F58-6C981EFF253B}" destId="{1F892235-DA0C-496C-AC57-A6A6FE5DED17}" srcOrd="2" destOrd="0" parTransId="{67EF8EFF-A826-4239-8B86-7DC5625511DC}" sibTransId="{C462D995-66A2-4411-BA47-038078694EDF}"/>
    <dgm:cxn modelId="{AD15A1BE-7454-48AA-B30D-ABF50EA78E7F}" type="presOf" srcId="{28259F53-4569-42DC-8EC4-0DBDB238EC48}" destId="{4094A5A4-EE79-416B-AF1C-C8BF806C97F7}" srcOrd="0" destOrd="0" presId="urn:microsoft.com/office/officeart/2005/8/layout/chevron2"/>
    <dgm:cxn modelId="{CE4DC538-B013-486D-97D5-405D628615F9}" srcId="{87A4F156-9055-4F3F-9F58-6C981EFF253B}" destId="{7BCA5C71-FDCE-4C35-9202-3D80D4AF0E56}" srcOrd="3" destOrd="0" parTransId="{B110F0E6-C333-48B5-BF99-A766C603F584}" sibTransId="{78565D22-1F10-4B50-9ECF-E0211047E5F4}"/>
    <dgm:cxn modelId="{ED66957A-7A81-4AD7-A02B-6FBC3C43E936}" type="presOf" srcId="{F0C2527B-4EE1-43AF-ADC3-5526AA5890DB}" destId="{782DD253-5059-4D8E-A4E7-4C7436139B4E}" srcOrd="0" destOrd="0" presId="urn:microsoft.com/office/officeart/2005/8/layout/chevron2"/>
    <dgm:cxn modelId="{26053581-40C4-42CA-879B-700EDF6CEBE9}" srcId="{87A4F156-9055-4F3F-9F58-6C981EFF253B}" destId="{EB253351-DDBE-4465-A111-C03D3AF44E46}" srcOrd="5" destOrd="0" parTransId="{0A47F776-8143-4D8E-8B94-34F7D3B062F4}" sibTransId="{81B54296-DA64-4576-8A8F-D27B3B413F73}"/>
    <dgm:cxn modelId="{4C873030-6E9E-449D-A76F-BE7ACF3E73D6}" srcId="{87A4F156-9055-4F3F-9F58-6C981EFF253B}" destId="{908AFB7A-436E-445C-854A-96CB94154299}" srcOrd="0" destOrd="0" parTransId="{696F38A8-3FB0-4347-AA10-474BF4D51B2D}" sibTransId="{FEF22C4D-2CDC-44AB-BA8D-CE6FFA4A9BD1}"/>
    <dgm:cxn modelId="{1DEBACC7-EB01-448D-BD85-497D95F3044B}" type="presOf" srcId="{392FA2B0-70D9-48D7-9704-57BFCCC353C7}" destId="{AEC7F4D8-587C-4703-8E22-7D2009A6600A}" srcOrd="0" destOrd="0" presId="urn:microsoft.com/office/officeart/2005/8/layout/chevron2"/>
    <dgm:cxn modelId="{EF927801-3DDC-4927-808D-903A8243238E}" srcId="{7BCA5C71-FDCE-4C35-9202-3D80D4AF0E56}" destId="{414AE700-9D51-4209-8E6F-0D57DF14D9BE}" srcOrd="0" destOrd="0" parTransId="{9CB107CA-0A95-4799-B81C-ED7CBF062B55}" sibTransId="{29BC6BD1-B20D-4FD0-A599-254C3C872B21}"/>
    <dgm:cxn modelId="{9CF28A67-F4BD-4F06-A34F-EE3239EC1E3C}" type="presOf" srcId="{E32E93B6-3E58-43F4-82B7-78C39EF78E6B}" destId="{52A16788-D663-4092-BE56-30A379EA0556}" srcOrd="0" destOrd="1" presId="urn:microsoft.com/office/officeart/2005/8/layout/chevron2"/>
    <dgm:cxn modelId="{4D92ABF2-FE98-46E9-A3AB-A9ED11CADD99}" srcId="{908AFB7A-436E-445C-854A-96CB94154299}" destId="{D35F50F2-EE4C-4747-B099-1F4874AF33D5}" srcOrd="1" destOrd="0" parTransId="{BC132F03-2E4F-457C-9B49-5B063AB64CBD}" sibTransId="{37C59564-7A8C-4054-B088-07C8F9E64034}"/>
    <dgm:cxn modelId="{A5EE1833-DD2E-42E7-9AC5-1E8625D17B65}" type="presOf" srcId="{908AFB7A-436E-445C-854A-96CB94154299}" destId="{B7234B18-346C-4857-87A1-377946A00EE9}" srcOrd="0" destOrd="0" presId="urn:microsoft.com/office/officeart/2005/8/layout/chevron2"/>
    <dgm:cxn modelId="{4CAE05E6-3506-482F-A8D4-4A10DF79C4BE}" type="presOf" srcId="{698F2503-4869-4DA8-8711-11CC51A15E94}" destId="{F31E1FA0-8C3D-4CFD-B95E-8324B567F271}" srcOrd="0" destOrd="1" presId="urn:microsoft.com/office/officeart/2005/8/layout/chevron2"/>
    <dgm:cxn modelId="{8EBDD020-305C-46DC-8DA9-6EF198E5A0F0}" type="presOf" srcId="{5B55BFF8-8A66-46BC-8230-9C6C109BEE7C}" destId="{BA93DF2A-A940-4B44-B642-F9ADE4BF0C88}" srcOrd="0" destOrd="0" presId="urn:microsoft.com/office/officeart/2005/8/layout/chevron2"/>
    <dgm:cxn modelId="{56008D64-A739-424A-854E-75E8CB64C786}" type="presOf" srcId="{9005B95E-2435-4058-A20E-74CAEA4036B0}" destId="{BB2FEE99-ECC4-4602-90B5-8BEEC518E0E7}" srcOrd="0" destOrd="0" presId="urn:microsoft.com/office/officeart/2005/8/layout/chevron2"/>
    <dgm:cxn modelId="{52194D18-7213-407F-8CB8-893721BA2955}" type="presParOf" srcId="{0A11E716-97EE-4B27-8088-959830D24C1A}" destId="{25DD4EEA-5AC1-497C-BEA5-1A455CAD8B73}" srcOrd="0" destOrd="0" presId="urn:microsoft.com/office/officeart/2005/8/layout/chevron2"/>
    <dgm:cxn modelId="{C5549037-F944-458C-8D64-C3348A05F81B}" type="presParOf" srcId="{25DD4EEA-5AC1-497C-BEA5-1A455CAD8B73}" destId="{B7234B18-346C-4857-87A1-377946A00EE9}" srcOrd="0" destOrd="0" presId="urn:microsoft.com/office/officeart/2005/8/layout/chevron2"/>
    <dgm:cxn modelId="{2EA1B911-B502-493E-9BB3-F9F6E065499B}" type="presParOf" srcId="{25DD4EEA-5AC1-497C-BEA5-1A455CAD8B73}" destId="{782DD253-5059-4D8E-A4E7-4C7436139B4E}" srcOrd="1" destOrd="0" presId="urn:microsoft.com/office/officeart/2005/8/layout/chevron2"/>
    <dgm:cxn modelId="{F82F298B-8595-4694-8722-33F971138503}" type="presParOf" srcId="{0A11E716-97EE-4B27-8088-959830D24C1A}" destId="{FA44B6F6-AE12-46D6-BADC-1BD95B45E650}" srcOrd="1" destOrd="0" presId="urn:microsoft.com/office/officeart/2005/8/layout/chevron2"/>
    <dgm:cxn modelId="{B2FB5CCE-3D66-43E7-A045-7A59DB45DF0E}" type="presParOf" srcId="{0A11E716-97EE-4B27-8088-959830D24C1A}" destId="{E8CE9FA6-3B54-4E90-A8B2-D66186C59C97}" srcOrd="2" destOrd="0" presId="urn:microsoft.com/office/officeart/2005/8/layout/chevron2"/>
    <dgm:cxn modelId="{6C8BC2BB-21D3-41A4-92DF-543C81300853}" type="presParOf" srcId="{E8CE9FA6-3B54-4E90-A8B2-D66186C59C97}" destId="{4094A5A4-EE79-416B-AF1C-C8BF806C97F7}" srcOrd="0" destOrd="0" presId="urn:microsoft.com/office/officeart/2005/8/layout/chevron2"/>
    <dgm:cxn modelId="{B8EAFB4A-B19F-40B2-9AA1-1245ED2F0B1D}" type="presParOf" srcId="{E8CE9FA6-3B54-4E90-A8B2-D66186C59C97}" destId="{BA93DF2A-A940-4B44-B642-F9ADE4BF0C88}" srcOrd="1" destOrd="0" presId="urn:microsoft.com/office/officeart/2005/8/layout/chevron2"/>
    <dgm:cxn modelId="{4D4661BA-939E-4BF5-B264-95752B49B2E8}" type="presParOf" srcId="{0A11E716-97EE-4B27-8088-959830D24C1A}" destId="{55D976EE-E301-4A5E-8CC6-1924F4CB3B5A}" srcOrd="3" destOrd="0" presId="urn:microsoft.com/office/officeart/2005/8/layout/chevron2"/>
    <dgm:cxn modelId="{B90386FB-B4A7-445F-A986-D42108F4EB72}" type="presParOf" srcId="{0A11E716-97EE-4B27-8088-959830D24C1A}" destId="{962B71C7-8F58-4808-B380-FC97C65C1AB7}" srcOrd="4" destOrd="0" presId="urn:microsoft.com/office/officeart/2005/8/layout/chevron2"/>
    <dgm:cxn modelId="{AD8D03FF-467C-45DC-BF8E-EF2450028ACD}" type="presParOf" srcId="{962B71C7-8F58-4808-B380-FC97C65C1AB7}" destId="{0124CD39-C584-4F94-9129-881C7B3F91FF}" srcOrd="0" destOrd="0" presId="urn:microsoft.com/office/officeart/2005/8/layout/chevron2"/>
    <dgm:cxn modelId="{CDCCFCCD-7D7F-4096-8C0D-626D9ECEE8DD}" type="presParOf" srcId="{962B71C7-8F58-4808-B380-FC97C65C1AB7}" destId="{AEC7F4D8-587C-4703-8E22-7D2009A6600A}" srcOrd="1" destOrd="0" presId="urn:microsoft.com/office/officeart/2005/8/layout/chevron2"/>
    <dgm:cxn modelId="{DBD4BC59-7E35-42BC-9C57-C5A7CD0931E6}" type="presParOf" srcId="{0A11E716-97EE-4B27-8088-959830D24C1A}" destId="{A48FFA45-7832-4B00-B879-797195FE476F}" srcOrd="5" destOrd="0" presId="urn:microsoft.com/office/officeart/2005/8/layout/chevron2"/>
    <dgm:cxn modelId="{80DE7766-9162-4126-B3DB-D063AE29EB93}" type="presParOf" srcId="{0A11E716-97EE-4B27-8088-959830D24C1A}" destId="{29671CA4-685C-4991-9137-AFB8C80908D8}" srcOrd="6" destOrd="0" presId="urn:microsoft.com/office/officeart/2005/8/layout/chevron2"/>
    <dgm:cxn modelId="{80D9E1F7-03D9-4DE9-ACC0-020FCDB69C03}" type="presParOf" srcId="{29671CA4-685C-4991-9137-AFB8C80908D8}" destId="{365106AE-42C1-4D32-8627-BE500833EA49}" srcOrd="0" destOrd="0" presId="urn:microsoft.com/office/officeart/2005/8/layout/chevron2"/>
    <dgm:cxn modelId="{308D754B-C513-4E0A-87E5-D40890D69183}" type="presParOf" srcId="{29671CA4-685C-4991-9137-AFB8C80908D8}" destId="{743C4678-8F66-4268-BB3C-D717B22B544A}" srcOrd="1" destOrd="0" presId="urn:microsoft.com/office/officeart/2005/8/layout/chevron2"/>
    <dgm:cxn modelId="{AB4C4C15-3107-4858-B1C6-4E7E694FF5D1}" type="presParOf" srcId="{0A11E716-97EE-4B27-8088-959830D24C1A}" destId="{48B0EB39-8C80-412D-9947-ECBAE70FB242}" srcOrd="7" destOrd="0" presId="urn:microsoft.com/office/officeart/2005/8/layout/chevron2"/>
    <dgm:cxn modelId="{0D651F9D-9745-437A-AF79-9167175A80B7}" type="presParOf" srcId="{0A11E716-97EE-4B27-8088-959830D24C1A}" destId="{14DD054B-8F38-40C8-88B4-7125118DC81E}" srcOrd="8" destOrd="0" presId="urn:microsoft.com/office/officeart/2005/8/layout/chevron2"/>
    <dgm:cxn modelId="{13B6D04A-E94E-4A12-AA6B-7D42E0CC0D6E}" type="presParOf" srcId="{14DD054B-8F38-40C8-88B4-7125118DC81E}" destId="{BB2FEE99-ECC4-4602-90B5-8BEEC518E0E7}" srcOrd="0" destOrd="0" presId="urn:microsoft.com/office/officeart/2005/8/layout/chevron2"/>
    <dgm:cxn modelId="{BD6D7A90-BCED-4A38-A27E-4E3C93C0630F}" type="presParOf" srcId="{14DD054B-8F38-40C8-88B4-7125118DC81E}" destId="{52A16788-D663-4092-BE56-30A379EA0556}" srcOrd="1" destOrd="0" presId="urn:microsoft.com/office/officeart/2005/8/layout/chevron2"/>
    <dgm:cxn modelId="{2A16455F-3A22-4E10-A8B6-7538C4BD1222}" type="presParOf" srcId="{0A11E716-97EE-4B27-8088-959830D24C1A}" destId="{F6766603-FA89-4AFC-B4F1-C5A94A780540}" srcOrd="9" destOrd="0" presId="urn:microsoft.com/office/officeart/2005/8/layout/chevron2"/>
    <dgm:cxn modelId="{B7BE17D2-99BF-4259-8295-247C74D25EF9}" type="presParOf" srcId="{0A11E716-97EE-4B27-8088-959830D24C1A}" destId="{85D0E42A-1566-45BA-A47B-3E4866729B8C}" srcOrd="10" destOrd="0" presId="urn:microsoft.com/office/officeart/2005/8/layout/chevron2"/>
    <dgm:cxn modelId="{AD263AB9-04E9-4FEF-BCE2-CD46E5AC5211}" type="presParOf" srcId="{85D0E42A-1566-45BA-A47B-3E4866729B8C}" destId="{D4C0782C-F864-4E8A-825C-CF86E02CF3D8}" srcOrd="0" destOrd="0" presId="urn:microsoft.com/office/officeart/2005/8/layout/chevron2"/>
    <dgm:cxn modelId="{1FBA773E-7C41-432E-BC0F-66ECC0C1AE08}" type="presParOf" srcId="{85D0E42A-1566-45BA-A47B-3E4866729B8C}" destId="{F31E1FA0-8C3D-4CFD-B95E-8324B567F27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D562F6-1DA8-469E-8CA9-F1A22882A242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4350EB25-8FCA-446B-87EE-24802C01046E}">
      <dgm:prSet phldrT="[Text]"/>
      <dgm:spPr/>
      <dgm:t>
        <a:bodyPr/>
        <a:lstStyle/>
        <a:p>
          <a:r>
            <a:rPr lang="el-GR" dirty="0" smtClean="0"/>
            <a:t>το δημοσιονομικό αποτέλεσμα</a:t>
          </a:r>
          <a:endParaRPr lang="el-GR" dirty="0"/>
        </a:p>
      </dgm:t>
    </dgm:pt>
    <dgm:pt modelId="{4C315DCD-FFDE-4E0B-8EDD-601178EB3CE1}" type="parTrans" cxnId="{826495AB-AFD3-4E8E-8AC3-3541CBC409D3}">
      <dgm:prSet/>
      <dgm:spPr/>
      <dgm:t>
        <a:bodyPr/>
        <a:lstStyle/>
        <a:p>
          <a:endParaRPr lang="el-GR"/>
        </a:p>
      </dgm:t>
    </dgm:pt>
    <dgm:pt modelId="{F88D21EE-366B-480C-9D4E-93C68B1F06E8}" type="sibTrans" cxnId="{826495AB-AFD3-4E8E-8AC3-3541CBC409D3}">
      <dgm:prSet/>
      <dgm:spPr/>
      <dgm:t>
        <a:bodyPr/>
        <a:lstStyle/>
        <a:p>
          <a:endParaRPr lang="el-GR"/>
        </a:p>
      </dgm:t>
    </dgm:pt>
    <dgm:pt modelId="{0CC13D0A-8F25-43D8-9938-A044DD1065DF}">
      <dgm:prSet/>
      <dgm:spPr/>
      <dgm:t>
        <a:bodyPr/>
        <a:lstStyle/>
        <a:p>
          <a:r>
            <a:rPr lang="el-GR" dirty="0" smtClean="0"/>
            <a:t>το σύνολο των μακροοικονομικών μεταβλητών (εκτός από δημοσιονομικό έλλειμμα προστίθεται η ανάπτυξη, η ανεργία </a:t>
          </a:r>
          <a:r>
            <a:rPr lang="el-GR" dirty="0" err="1" smtClean="0"/>
            <a:t>κ.λ.π</a:t>
          </a:r>
          <a:r>
            <a:rPr lang="el-GR" dirty="0" smtClean="0"/>
            <a:t>)</a:t>
          </a:r>
          <a:endParaRPr lang="el-GR" dirty="0"/>
        </a:p>
      </dgm:t>
    </dgm:pt>
    <dgm:pt modelId="{5A5D2CF0-ABA5-481E-83E3-E120A556B0E2}" type="parTrans" cxnId="{01495E25-0EC6-4792-8C83-7BC93151FCE0}">
      <dgm:prSet/>
      <dgm:spPr/>
      <dgm:t>
        <a:bodyPr/>
        <a:lstStyle/>
        <a:p>
          <a:endParaRPr lang="el-GR"/>
        </a:p>
      </dgm:t>
    </dgm:pt>
    <dgm:pt modelId="{552ACF54-5D83-4FD6-82D7-5B4C68AAA08F}" type="sibTrans" cxnId="{01495E25-0EC6-4792-8C83-7BC93151FCE0}">
      <dgm:prSet/>
      <dgm:spPr/>
      <dgm:t>
        <a:bodyPr/>
        <a:lstStyle/>
        <a:p>
          <a:endParaRPr lang="el-GR"/>
        </a:p>
      </dgm:t>
    </dgm:pt>
    <dgm:pt modelId="{5BD8F4ED-D3BA-4EBB-A9C5-175D864A1148}" type="pres">
      <dgm:prSet presAssocID="{11D562F6-1DA8-469E-8CA9-F1A22882A242}" presName="compositeShape" presStyleCnt="0">
        <dgm:presLayoutVars>
          <dgm:dir/>
          <dgm:resizeHandles/>
        </dgm:presLayoutVars>
      </dgm:prSet>
      <dgm:spPr/>
    </dgm:pt>
    <dgm:pt modelId="{ED167F12-6DAE-477A-9BD0-F6660BB906D4}" type="pres">
      <dgm:prSet presAssocID="{11D562F6-1DA8-469E-8CA9-F1A22882A242}" presName="pyramid" presStyleLbl="node1" presStyleIdx="0" presStyleCnt="1"/>
      <dgm:spPr>
        <a:solidFill>
          <a:schemeClr val="tx1">
            <a:lumMod val="75000"/>
            <a:lumOff val="25000"/>
          </a:schemeClr>
        </a:solidFill>
      </dgm:spPr>
    </dgm:pt>
    <dgm:pt modelId="{D3C30412-6C3D-481D-AC3E-6EA9C1588853}" type="pres">
      <dgm:prSet presAssocID="{11D562F6-1DA8-469E-8CA9-F1A22882A242}" presName="theList" presStyleCnt="0"/>
      <dgm:spPr/>
    </dgm:pt>
    <dgm:pt modelId="{6450DA5E-CA3C-432F-A4F4-AF70C461473B}" type="pres">
      <dgm:prSet presAssocID="{4350EB25-8FCA-446B-87EE-24802C01046E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D221034-4A88-45D5-B352-8C605E4D83CB}" type="pres">
      <dgm:prSet presAssocID="{4350EB25-8FCA-446B-87EE-24802C01046E}" presName="aSpace" presStyleCnt="0"/>
      <dgm:spPr/>
    </dgm:pt>
    <dgm:pt modelId="{3D518EE9-1696-4AAF-B9E2-15D4A45EAE7A}" type="pres">
      <dgm:prSet presAssocID="{0CC13D0A-8F25-43D8-9938-A044DD1065DF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DEA4464-9A4C-4C80-B708-47A1783153C9}" type="pres">
      <dgm:prSet presAssocID="{0CC13D0A-8F25-43D8-9938-A044DD1065DF}" presName="aSpace" presStyleCnt="0"/>
      <dgm:spPr/>
    </dgm:pt>
  </dgm:ptLst>
  <dgm:cxnLst>
    <dgm:cxn modelId="{01495E25-0EC6-4792-8C83-7BC93151FCE0}" srcId="{11D562F6-1DA8-469E-8CA9-F1A22882A242}" destId="{0CC13D0A-8F25-43D8-9938-A044DD1065DF}" srcOrd="1" destOrd="0" parTransId="{5A5D2CF0-ABA5-481E-83E3-E120A556B0E2}" sibTransId="{552ACF54-5D83-4FD6-82D7-5B4C68AAA08F}"/>
    <dgm:cxn modelId="{95EE906E-B039-40A8-9794-96183066159C}" type="presOf" srcId="{0CC13D0A-8F25-43D8-9938-A044DD1065DF}" destId="{3D518EE9-1696-4AAF-B9E2-15D4A45EAE7A}" srcOrd="0" destOrd="0" presId="urn:microsoft.com/office/officeart/2005/8/layout/pyramid2"/>
    <dgm:cxn modelId="{39F9537D-7E0F-4555-B898-E8596123559B}" type="presOf" srcId="{4350EB25-8FCA-446B-87EE-24802C01046E}" destId="{6450DA5E-CA3C-432F-A4F4-AF70C461473B}" srcOrd="0" destOrd="0" presId="urn:microsoft.com/office/officeart/2005/8/layout/pyramid2"/>
    <dgm:cxn modelId="{826495AB-AFD3-4E8E-8AC3-3541CBC409D3}" srcId="{11D562F6-1DA8-469E-8CA9-F1A22882A242}" destId="{4350EB25-8FCA-446B-87EE-24802C01046E}" srcOrd="0" destOrd="0" parTransId="{4C315DCD-FFDE-4E0B-8EDD-601178EB3CE1}" sibTransId="{F88D21EE-366B-480C-9D4E-93C68B1F06E8}"/>
    <dgm:cxn modelId="{C8530B94-7845-4446-8462-8D3D5BDF294F}" type="presOf" srcId="{11D562F6-1DA8-469E-8CA9-F1A22882A242}" destId="{5BD8F4ED-D3BA-4EBB-A9C5-175D864A1148}" srcOrd="0" destOrd="0" presId="urn:microsoft.com/office/officeart/2005/8/layout/pyramid2"/>
    <dgm:cxn modelId="{C703DA45-C5C8-4CA3-A4E2-EDFD9DEC8BC0}" type="presParOf" srcId="{5BD8F4ED-D3BA-4EBB-A9C5-175D864A1148}" destId="{ED167F12-6DAE-477A-9BD0-F6660BB906D4}" srcOrd="0" destOrd="0" presId="urn:microsoft.com/office/officeart/2005/8/layout/pyramid2"/>
    <dgm:cxn modelId="{50BB4896-ACE5-4FF8-934A-EDE077338E13}" type="presParOf" srcId="{5BD8F4ED-D3BA-4EBB-A9C5-175D864A1148}" destId="{D3C30412-6C3D-481D-AC3E-6EA9C1588853}" srcOrd="1" destOrd="0" presId="urn:microsoft.com/office/officeart/2005/8/layout/pyramid2"/>
    <dgm:cxn modelId="{6512ABCF-DA9D-4538-B3C8-1F2B12841CEC}" type="presParOf" srcId="{D3C30412-6C3D-481D-AC3E-6EA9C1588853}" destId="{6450DA5E-CA3C-432F-A4F4-AF70C461473B}" srcOrd="0" destOrd="0" presId="urn:microsoft.com/office/officeart/2005/8/layout/pyramid2"/>
    <dgm:cxn modelId="{C772601D-FA57-4AC4-90FB-C2254A6DB91C}" type="presParOf" srcId="{D3C30412-6C3D-481D-AC3E-6EA9C1588853}" destId="{DD221034-4A88-45D5-B352-8C605E4D83CB}" srcOrd="1" destOrd="0" presId="urn:microsoft.com/office/officeart/2005/8/layout/pyramid2"/>
    <dgm:cxn modelId="{8FFDCF91-054C-43D0-B532-B38F723767F3}" type="presParOf" srcId="{D3C30412-6C3D-481D-AC3E-6EA9C1588853}" destId="{3D518EE9-1696-4AAF-B9E2-15D4A45EAE7A}" srcOrd="2" destOrd="0" presId="urn:microsoft.com/office/officeart/2005/8/layout/pyramid2"/>
    <dgm:cxn modelId="{DCCEC045-F929-4B1E-B927-EBC57811C4DB}" type="presParOf" srcId="{D3C30412-6C3D-481D-AC3E-6EA9C1588853}" destId="{4DEA4464-9A4C-4C80-B708-47A1783153C9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34B18-346C-4857-87A1-377946A00EE9}">
      <dsp:nvSpPr>
        <dsp:cNvPr id="0" name=""/>
        <dsp:cNvSpPr/>
      </dsp:nvSpPr>
      <dsp:spPr>
        <a:xfrm rot="5400000">
          <a:off x="-104675" y="156196"/>
          <a:ext cx="843855" cy="590698"/>
        </a:xfrm>
        <a:prstGeom prst="chevron">
          <a:avLst/>
        </a:prstGeom>
        <a:solidFill>
          <a:srgbClr val="00B0F0"/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000" kern="1200" dirty="0"/>
        </a:p>
      </dsp:txBody>
      <dsp:txXfrm rot="-5400000">
        <a:off x="21904" y="324966"/>
        <a:ext cx="590698" cy="253157"/>
      </dsp:txXfrm>
    </dsp:sp>
    <dsp:sp modelId="{782DD253-5059-4D8E-A4E7-4C7436139B4E}">
      <dsp:nvSpPr>
        <dsp:cNvPr id="0" name=""/>
        <dsp:cNvSpPr/>
      </dsp:nvSpPr>
      <dsp:spPr>
        <a:xfrm rot="5400000">
          <a:off x="4273215" y="-3680906"/>
          <a:ext cx="548506" cy="79135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Προσδιορισμός βιωσιμότητας</a:t>
          </a:r>
          <a:endParaRPr lang="el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600" kern="1200" dirty="0"/>
        </a:p>
      </dsp:txBody>
      <dsp:txXfrm rot="-5400000">
        <a:off x="590699" y="28386"/>
        <a:ext cx="7886763" cy="494954"/>
      </dsp:txXfrm>
    </dsp:sp>
    <dsp:sp modelId="{4094A5A4-EE79-416B-AF1C-C8BF806C97F7}">
      <dsp:nvSpPr>
        <dsp:cNvPr id="0" name=""/>
        <dsp:cNvSpPr/>
      </dsp:nvSpPr>
      <dsp:spPr>
        <a:xfrm rot="5400000">
          <a:off x="-126578" y="873173"/>
          <a:ext cx="843855" cy="590698"/>
        </a:xfrm>
        <a:prstGeom prst="chevron">
          <a:avLst/>
        </a:prstGeom>
        <a:solidFill>
          <a:srgbClr val="92D050"/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000" kern="1200" dirty="0"/>
        </a:p>
      </dsp:txBody>
      <dsp:txXfrm rot="-5400000">
        <a:off x="1" y="1041943"/>
        <a:ext cx="590698" cy="253157"/>
      </dsp:txXfrm>
    </dsp:sp>
    <dsp:sp modelId="{BA93DF2A-A940-4B44-B642-F9ADE4BF0C88}">
      <dsp:nvSpPr>
        <dsp:cNvPr id="0" name=""/>
        <dsp:cNvSpPr/>
      </dsp:nvSpPr>
      <dsp:spPr>
        <a:xfrm rot="5400000">
          <a:off x="4273215" y="-2935921"/>
          <a:ext cx="548506" cy="79135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Συνεργασία με φορείς που έχουν σχετική εμπειρία</a:t>
          </a:r>
          <a:endParaRPr lang="el-GR" sz="1600" kern="1200" dirty="0"/>
        </a:p>
      </dsp:txBody>
      <dsp:txXfrm rot="-5400000">
        <a:off x="590699" y="773371"/>
        <a:ext cx="7886763" cy="494954"/>
      </dsp:txXfrm>
    </dsp:sp>
    <dsp:sp modelId="{0124CD39-C584-4F94-9129-881C7B3F91FF}">
      <dsp:nvSpPr>
        <dsp:cNvPr id="0" name=""/>
        <dsp:cNvSpPr/>
      </dsp:nvSpPr>
      <dsp:spPr>
        <a:xfrm rot="5400000">
          <a:off x="-126578" y="1618158"/>
          <a:ext cx="843855" cy="590698"/>
        </a:xfrm>
        <a:prstGeom prst="chevron">
          <a:avLst/>
        </a:prstGeom>
        <a:solidFill>
          <a:srgbClr val="FF0000"/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000" kern="1200"/>
        </a:p>
      </dsp:txBody>
      <dsp:txXfrm rot="-5400000">
        <a:off x="1" y="1786928"/>
        <a:ext cx="590698" cy="253157"/>
      </dsp:txXfrm>
    </dsp:sp>
    <dsp:sp modelId="{AEC7F4D8-587C-4703-8E22-7D2009A6600A}">
      <dsp:nvSpPr>
        <dsp:cNvPr id="0" name=""/>
        <dsp:cNvSpPr/>
      </dsp:nvSpPr>
      <dsp:spPr>
        <a:xfrm rot="5400000">
          <a:off x="4273215" y="-2190936"/>
          <a:ext cx="548506" cy="79135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να προηγηθεί η Ποσ. Χαλάρωση για την συμμετοχή τραπεζών και </a:t>
          </a:r>
          <a:r>
            <a:rPr lang="el-GR" sz="1600" kern="1200" dirty="0" err="1" smtClean="0"/>
            <a:t>ασφ</a:t>
          </a:r>
          <a:r>
            <a:rPr lang="el-GR" sz="1600" kern="1200" dirty="0" smtClean="0"/>
            <a:t>. ταμείων</a:t>
          </a:r>
          <a:endParaRPr lang="el-GR" sz="1600" kern="1200" dirty="0"/>
        </a:p>
      </dsp:txBody>
      <dsp:txXfrm rot="-5400000">
        <a:off x="590699" y="1518356"/>
        <a:ext cx="7886763" cy="494954"/>
      </dsp:txXfrm>
    </dsp:sp>
    <dsp:sp modelId="{365106AE-42C1-4D32-8627-BE500833EA49}">
      <dsp:nvSpPr>
        <dsp:cNvPr id="0" name=""/>
        <dsp:cNvSpPr/>
      </dsp:nvSpPr>
      <dsp:spPr>
        <a:xfrm rot="5400000">
          <a:off x="-126578" y="2363143"/>
          <a:ext cx="843855" cy="590698"/>
        </a:xfrm>
        <a:prstGeom prst="chevron">
          <a:avLst/>
        </a:prstGeom>
        <a:solidFill>
          <a:srgbClr val="C00000"/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000" kern="1200"/>
        </a:p>
      </dsp:txBody>
      <dsp:txXfrm rot="-5400000">
        <a:off x="1" y="2531913"/>
        <a:ext cx="590698" cy="253157"/>
      </dsp:txXfrm>
    </dsp:sp>
    <dsp:sp modelId="{743C4678-8F66-4268-BB3C-D717B22B544A}">
      <dsp:nvSpPr>
        <dsp:cNvPr id="0" name=""/>
        <dsp:cNvSpPr/>
      </dsp:nvSpPr>
      <dsp:spPr>
        <a:xfrm rot="5400000">
          <a:off x="4273215" y="-1445951"/>
          <a:ext cx="548506" cy="79135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Προληπτική γραμμή χρηματοδότησης</a:t>
          </a:r>
          <a:endParaRPr lang="el-GR" sz="1600" kern="1200" dirty="0"/>
        </a:p>
      </dsp:txBody>
      <dsp:txXfrm rot="-5400000">
        <a:off x="590699" y="2263341"/>
        <a:ext cx="7886763" cy="494954"/>
      </dsp:txXfrm>
    </dsp:sp>
    <dsp:sp modelId="{BB2FEE99-ECC4-4602-90B5-8BEEC518E0E7}">
      <dsp:nvSpPr>
        <dsp:cNvPr id="0" name=""/>
        <dsp:cNvSpPr/>
      </dsp:nvSpPr>
      <dsp:spPr>
        <a:xfrm rot="5400000">
          <a:off x="-126578" y="3108127"/>
          <a:ext cx="843855" cy="590698"/>
        </a:xfrm>
        <a:prstGeom prst="chevron">
          <a:avLst/>
        </a:prstGeom>
        <a:solidFill>
          <a:srgbClr val="7030A0"/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000" kern="1200"/>
        </a:p>
      </dsp:txBody>
      <dsp:txXfrm rot="-5400000">
        <a:off x="1" y="3276897"/>
        <a:ext cx="590698" cy="253157"/>
      </dsp:txXfrm>
    </dsp:sp>
    <dsp:sp modelId="{52A16788-D663-4092-BE56-30A379EA0556}">
      <dsp:nvSpPr>
        <dsp:cNvPr id="0" name=""/>
        <dsp:cNvSpPr/>
      </dsp:nvSpPr>
      <dsp:spPr>
        <a:xfrm rot="5400000">
          <a:off x="4273215" y="-700967"/>
          <a:ext cx="548506" cy="79135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Spreads </a:t>
          </a:r>
          <a:r>
            <a:rPr lang="el-GR" sz="1600" kern="1200" dirty="0" smtClean="0"/>
            <a:t>εξαρτώνται από ανάπτυξη, </a:t>
          </a:r>
          <a:r>
            <a:rPr lang="el-GR" sz="1600" kern="1200" dirty="0" err="1" smtClean="0"/>
            <a:t>δημ.αποτελέσματα</a:t>
          </a:r>
          <a:r>
            <a:rPr lang="el-GR" sz="1600" kern="1200" dirty="0" smtClean="0"/>
            <a:t>, ανεργία</a:t>
          </a:r>
          <a:endParaRPr lang="el-GR" sz="1600" kern="1200" dirty="0"/>
        </a:p>
      </dsp:txBody>
      <dsp:txXfrm rot="-5400000">
        <a:off x="590699" y="3008325"/>
        <a:ext cx="7886763" cy="494954"/>
      </dsp:txXfrm>
    </dsp:sp>
    <dsp:sp modelId="{D4C0782C-F864-4E8A-825C-CF86E02CF3D8}">
      <dsp:nvSpPr>
        <dsp:cNvPr id="0" name=""/>
        <dsp:cNvSpPr/>
      </dsp:nvSpPr>
      <dsp:spPr>
        <a:xfrm rot="5400000">
          <a:off x="-126578" y="3853112"/>
          <a:ext cx="843855" cy="590698"/>
        </a:xfrm>
        <a:prstGeom prst="chevron">
          <a:avLst/>
        </a:prstGeom>
        <a:solidFill>
          <a:srgbClr val="FFFF00"/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000" kern="1200" dirty="0"/>
        </a:p>
      </dsp:txBody>
      <dsp:txXfrm rot="-5400000">
        <a:off x="1" y="4021882"/>
        <a:ext cx="590698" cy="253157"/>
      </dsp:txXfrm>
    </dsp:sp>
    <dsp:sp modelId="{F31E1FA0-8C3D-4CFD-B95E-8324B567F271}">
      <dsp:nvSpPr>
        <dsp:cNvPr id="0" name=""/>
        <dsp:cNvSpPr/>
      </dsp:nvSpPr>
      <dsp:spPr>
        <a:xfrm rot="5400000">
          <a:off x="4273215" y="44017"/>
          <a:ext cx="548506" cy="79135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Πριν την ανοδική καμπύλη επιτοκίων</a:t>
          </a:r>
          <a:endParaRPr lang="el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600" kern="1200"/>
        </a:p>
      </dsp:txBody>
      <dsp:txXfrm rot="-5400000">
        <a:off x="590699" y="3753309"/>
        <a:ext cx="7886763" cy="4949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67F12-6DAE-477A-9BD0-F6660BB906D4}">
      <dsp:nvSpPr>
        <dsp:cNvPr id="0" name=""/>
        <dsp:cNvSpPr/>
      </dsp:nvSpPr>
      <dsp:spPr>
        <a:xfrm>
          <a:off x="1623219" y="0"/>
          <a:ext cx="4572000" cy="4572000"/>
        </a:xfrm>
        <a:prstGeom prst="triangle">
          <a:avLst/>
        </a:prstGeom>
        <a:solidFill>
          <a:schemeClr val="tx1">
            <a:lumMod val="75000"/>
            <a:lumOff val="2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50DA5E-CA3C-432F-A4F4-AF70C461473B}">
      <dsp:nvSpPr>
        <dsp:cNvPr id="0" name=""/>
        <dsp:cNvSpPr/>
      </dsp:nvSpPr>
      <dsp:spPr>
        <a:xfrm>
          <a:off x="3909219" y="457646"/>
          <a:ext cx="2971800" cy="16252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το δημοσιονομικό αποτέλεσμα</a:t>
          </a:r>
          <a:endParaRPr lang="el-GR" sz="1700" kern="1200" dirty="0"/>
        </a:p>
      </dsp:txBody>
      <dsp:txXfrm>
        <a:off x="3988555" y="536982"/>
        <a:ext cx="2813128" cy="1466531"/>
      </dsp:txXfrm>
    </dsp:sp>
    <dsp:sp modelId="{3D518EE9-1696-4AAF-B9E2-15D4A45EAE7A}">
      <dsp:nvSpPr>
        <dsp:cNvPr id="0" name=""/>
        <dsp:cNvSpPr/>
      </dsp:nvSpPr>
      <dsp:spPr>
        <a:xfrm>
          <a:off x="3909219" y="2286000"/>
          <a:ext cx="2971800" cy="16252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το σύνολο των μακροοικονομικών μεταβλητών (εκτός από δημοσιονομικό έλλειμμα προστίθεται η ανάπτυξη, η ανεργία </a:t>
          </a:r>
          <a:r>
            <a:rPr lang="el-GR" sz="1700" kern="1200" dirty="0" err="1" smtClean="0"/>
            <a:t>κ.λ.π</a:t>
          </a:r>
          <a:r>
            <a:rPr lang="el-GR" sz="1700" kern="1200" dirty="0" smtClean="0"/>
            <a:t>)</a:t>
          </a:r>
          <a:endParaRPr lang="el-GR" sz="1700" kern="1200" dirty="0"/>
        </a:p>
      </dsp:txBody>
      <dsp:txXfrm>
        <a:off x="3988555" y="2365336"/>
        <a:ext cx="2813128" cy="1466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44A55-13C6-4A66-BAA7-7699245901DE}" type="datetimeFigureOut">
              <a:rPr lang="el-GR" smtClean="0"/>
              <a:pPr/>
              <a:t>4/11/2016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2B45B-003B-4EEB-9993-E1539251E93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367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606DBD-665C-4DC0-A1AC-B0D8F981A74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DBD-665C-4DC0-A1AC-B0D8F981A7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1606DBD-665C-4DC0-A1AC-B0D8F981A74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5" name="20 - Ορθογώνιο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" name="21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" name="23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" name="24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25 - Ευθεία γραμμή σύνδεσης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26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27 - Έλλειψη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28 - Έλλειψη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5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16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17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26981F3-A8A6-48E8-9284-96544F526E20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97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31DF3-CB78-4E25-9E6E-8A7A8B96268F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95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5" name="20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" name="21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" name="23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8" name="24 - Ορθογώνιο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9" name="25 - Ορθογώνιο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" name="26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27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28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29 - Έλλειψη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30 - Έλλειψη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5" name="4 - Θέση υποσέλιδου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16" name="3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17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767CEA5-6189-4B6C-8140-A71BB9173ECB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46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9 - Ευθεία γραμμή σύνδεσης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7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DD878-099F-4119-8C19-91A8D96ABF90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488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20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9" name="21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" name="23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1" name="24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2" name="25 - Ορθογώνιο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26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27 - Ευθεία γραμμή σύνδεσης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28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29 - Έλλειψη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30 - Έλλειψη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8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19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20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4343882-3D25-43C9-B2A1-99B3DF48131E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390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B108-A58D-47FC-BA87-F1653757C8B4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757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9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3" name="20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4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5" name="23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" name="24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25 - Ορθογώνιο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9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10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4EDD8AD-BC4D-4E85-884F-B615439D3D4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65202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20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8" name="23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9" name="24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" name="25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26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27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28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29 - Έλλειψη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30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6" name="6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925648E-EE52-44A9-BF1F-BC2168B7B08E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4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18" name="5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7717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1606DBD-665C-4DC0-A1AC-B0D8F981A74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9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20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8" name="23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9" name="24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" name="25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26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27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28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29 - Έλλειψη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30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6" name="6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A8198-7A1A-4C45-8E8E-0CC771C53EC4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4 - Θέση ημερομηνίας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18" name="5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1523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AA56A-9191-4661-878B-4A82FA3B17CC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049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5" name="20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" name="21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" name="23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8" name="24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25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26 - Ευθεία γραμμή σύνδεσης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27 - Έλλειψη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28 - Έλλειψη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3" name="5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5B89E-0A2E-41BB-82BA-A81A281BA1AD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3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15" name="4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5176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5" name="20 - Ορθογώνιο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" name="21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" name="23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" name="24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25 - Ευθεία γραμμή σύνδεσης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26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27 - Έλλειψη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28 - Έλλειψη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5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16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17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6FED56D-5982-405C-BEF0-355D8EAB6EF7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674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D6CE0-6C93-473A-84D7-78424DE58C65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843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5" name="20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" name="21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" name="23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8" name="24 - Ορθογώνιο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9" name="25 - Ορθογώνιο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" name="26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27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28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29 - Έλλειψη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30 - Έλλειψη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5" name="4 - Θέση υποσέλιδου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16" name="3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17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5594314-5205-4F4E-B815-C9305C3E3367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302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9 - Ευθεία γραμμή σύνδεσης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7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F815D-1C9B-4BCE-B922-86C7C84DA4C4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671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20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9" name="21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" name="23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1" name="24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2" name="25 - Ορθογώνιο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26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27 - Ευθεία γραμμή σύνδεσης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28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29 - Έλλειψη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30 - Έλλειψη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8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19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20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89AEE35-B931-4956-AF07-829EC4ACACA7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54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57447-A3E0-4E89-A0C3-BB24A69C2A6C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4689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9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3" name="20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4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5" name="23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" name="24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25 - Ορθογώνιο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9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10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C4A6D5E-6999-4A2B-A8D6-B1C1A484741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0236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606DBD-665C-4DC0-A1AC-B0D8F981A74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20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8" name="23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9" name="24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" name="25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26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27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28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29 - Έλλειψη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30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6" name="6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714F946-B06C-4DD5-9EA9-9AFC2F919E92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4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18" name="5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353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9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20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8" name="23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9" name="24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" name="25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26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27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28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29 - Έλλειψη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30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6" name="6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260A6-51E8-431B-B78E-9536693EAC2A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4 - Θέση ημερομηνίας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18" name="5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3741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9608D-526C-4B88-BA54-6DA8CACE84A3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238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5" name="20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6" name="21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" name="23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8" name="24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25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26 - Ευθεία γραμμή σύνδεσης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27 - Έλλειψη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28 - Έλλειψη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3" name="5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475BF-1F66-45E5-A4F2-E121D8CA5F20}" type="slidenum">
              <a:rPr lang="el-G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3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15" name="4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6519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DBD-665C-4DC0-A1AC-B0D8F981A74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1606DBD-665C-4DC0-A1AC-B0D8F981A74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1606DBD-665C-4DC0-A1AC-B0D8F981A7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606DBD-665C-4DC0-A1AC-B0D8F981A74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606DBD-665C-4DC0-A1AC-B0D8F981A74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1606DBD-665C-4DC0-A1AC-B0D8F981A74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606DBD-665C-4DC0-A1AC-B0D8F981A74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27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2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2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latin typeface="Arial" charset="0"/>
                <a:cs typeface="Arial" charset="0"/>
              </a:rPr>
              <a:t>Πέμπτη, 3 Νοεμβρίου 2016 </a:t>
            </a:r>
            <a:endParaRPr lang="el-GR">
              <a:latin typeface="Arial" charset="0"/>
              <a:cs typeface="Arial" charset="0"/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latin typeface="Arial" charset="0"/>
                <a:cs typeface="Arial" charset="0"/>
              </a:rPr>
              <a:t>ΥΠΟΕΠΙΤΡΟΠΗ ΜΕ ΘΕΜΑ «ΤΟ ΧΡΕΟΣ ΚΑΙ Η ΑΠΟΜΕΙΩΣΗ ΤΟΥ»</a:t>
            </a:r>
            <a:endParaRPr lang="el-GR">
              <a:latin typeface="Arial" charset="0"/>
              <a:cs typeface="Arial" charset="0"/>
            </a:endParaRP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14 - Έλλειψη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AC13D5-E94A-4D13-903D-955347A79E07}" type="slidenum">
              <a:rPr lang="el-GR">
                <a:solidFill>
                  <a:srgbClr val="8CADAE">
                    <a:shade val="75000"/>
                  </a:srgb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1038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Kλικ για επεξεργασία του τίτλου</a:t>
            </a:r>
            <a:endParaRPr lang="en-US" altLang="en-US" smtClean="0"/>
          </a:p>
        </p:txBody>
      </p:sp>
      <p:sp>
        <p:nvSpPr>
          <p:cNvPr id="1039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Kλικ για επεξεργασία των στυλ του υποδείγματος</a:t>
            </a:r>
          </a:p>
          <a:p>
            <a:pPr lvl="1"/>
            <a:r>
              <a:rPr lang="el-GR" altLang="en-US" smtClean="0"/>
              <a:t>Δεύτερου επιπέδου</a:t>
            </a:r>
          </a:p>
          <a:p>
            <a:pPr lvl="2"/>
            <a:r>
              <a:rPr lang="el-GR" altLang="en-US" smtClean="0"/>
              <a:t>Τρίτου επιπέδου</a:t>
            </a:r>
          </a:p>
          <a:p>
            <a:pPr lvl="3"/>
            <a:r>
              <a:rPr lang="el-GR" altLang="en-US" smtClean="0"/>
              <a:t>Τέταρτου επιπέδου</a:t>
            </a:r>
          </a:p>
          <a:p>
            <a:pPr lvl="4"/>
            <a:r>
              <a:rPr lang="el-GR" altLang="en-US" smtClean="0"/>
              <a:t>Πέμπτου επιπέδου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814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27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2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02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latin typeface="Arial" charset="0"/>
                <a:cs typeface="Arial" charset="0"/>
              </a:rPr>
              <a:t>Πέμπτη, 3 Νοεμβρίου 2016 </a:t>
            </a:r>
            <a:endParaRPr lang="el-GR">
              <a:latin typeface="Arial" charset="0"/>
              <a:cs typeface="Arial" charset="0"/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latin typeface="Arial" charset="0"/>
                <a:cs typeface="Arial" charset="0"/>
              </a:rPr>
              <a:t>ΥΠΟΕΠΙΤΡΟΠΗ ΜΕ ΘΕΜΑ «ΤΟ ΧΡΕΟΣ ΚΑΙ Η ΑΠΟΜΕΙΩΣΗ ΤΟΥ»</a:t>
            </a:r>
            <a:endParaRPr lang="el-GR">
              <a:latin typeface="Arial" charset="0"/>
              <a:cs typeface="Arial" charset="0"/>
            </a:endParaRP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14 - Έλλειψη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AD11B8-1D1D-4268-8173-AEF13C82D076}" type="slidenum">
              <a:rPr lang="el-GR">
                <a:solidFill>
                  <a:srgbClr val="8CADAE">
                    <a:shade val="75000"/>
                  </a:srgb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srgbClr val="8CADAE">
                  <a:shade val="7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1038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Kλικ για επεξεργασία του τίτλου</a:t>
            </a:r>
            <a:endParaRPr lang="en-US" altLang="en-US" smtClean="0"/>
          </a:p>
        </p:txBody>
      </p:sp>
      <p:sp>
        <p:nvSpPr>
          <p:cNvPr id="1039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Kλικ για επεξεργασία των στυλ του υποδείγματος</a:t>
            </a:r>
          </a:p>
          <a:p>
            <a:pPr lvl="1"/>
            <a:r>
              <a:rPr lang="el-GR" altLang="en-US" smtClean="0"/>
              <a:t>Δεύτερου επιπέδου</a:t>
            </a:r>
          </a:p>
          <a:p>
            <a:pPr lvl="2"/>
            <a:r>
              <a:rPr lang="el-GR" altLang="en-US" smtClean="0"/>
              <a:t>Τρίτου επιπέδου</a:t>
            </a:r>
          </a:p>
          <a:p>
            <a:pPr lvl="3"/>
            <a:r>
              <a:rPr lang="el-GR" altLang="en-US" smtClean="0"/>
              <a:t>Τέταρτου επιπέδου</a:t>
            </a:r>
          </a:p>
          <a:p>
            <a:pPr lvl="4"/>
            <a:r>
              <a:rPr lang="el-GR" altLang="en-US" smtClean="0"/>
              <a:t>Πέμπτου επιπέδου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860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9670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/>
          </a:p>
        </p:txBody>
      </p:sp>
      <p:sp>
        <p:nvSpPr>
          <p:cNvPr id="13315" name="1 - Τίτλος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1274465"/>
          </a:xfrm>
        </p:spPr>
        <p:txBody>
          <a:bodyPr>
            <a:normAutofit/>
          </a:bodyPr>
          <a:lstStyle/>
          <a:p>
            <a:r>
              <a:rPr lang="el-GR" sz="1600" b="1" dirty="0" smtClean="0"/>
              <a:t>«ΤΟ </a:t>
            </a:r>
            <a:r>
              <a:rPr lang="el-GR" sz="1600" b="1" dirty="0"/>
              <a:t>ΧΡΕΟΣ ΚΑΙ Η ΑΠΟΜΕΙΩΣΗ ΤΟΥ»</a:t>
            </a:r>
            <a:r>
              <a:rPr lang="el-GR" sz="1600" dirty="0"/>
              <a:t/>
            </a:r>
            <a:br>
              <a:rPr lang="el-GR" sz="1600" dirty="0"/>
            </a:br>
            <a:r>
              <a:rPr lang="el-GR" sz="1600" b="1" dirty="0" smtClean="0"/>
              <a:t>ΔΙΑΡΚ</a:t>
            </a:r>
            <a:r>
              <a:rPr lang="en-US" sz="1600" b="1" dirty="0" smtClean="0"/>
              <a:t>H</a:t>
            </a:r>
            <a:r>
              <a:rPr lang="el-GR" sz="1600" b="1" smtClean="0"/>
              <a:t>Σ ΕΠΙΤΡΟΠΗ </a:t>
            </a:r>
            <a:r>
              <a:rPr lang="el-GR" sz="1600" b="1" dirty="0"/>
              <a:t>ΟΙΚΟΝΟΜΙΚΩΝ ΥΠΟΘΕΣΕΩΝ</a:t>
            </a:r>
            <a:r>
              <a:rPr lang="el-GR" sz="1600" dirty="0"/>
              <a:t/>
            </a:r>
            <a:br>
              <a:rPr lang="el-GR" sz="1600" dirty="0"/>
            </a:br>
            <a:r>
              <a:rPr lang="el-GR" sz="1600" dirty="0" smtClean="0">
                <a:solidFill>
                  <a:schemeClr val="tx1"/>
                </a:solidFill>
              </a:rPr>
              <a:t>ΔΙΟΝΥΣΙΟΣ </a:t>
            </a:r>
            <a:r>
              <a:rPr lang="el-GR" sz="1600" dirty="0">
                <a:solidFill>
                  <a:schemeClr val="tx1"/>
                </a:solidFill>
              </a:rPr>
              <a:t>Π. ΧΙΟΝΗΣ</a:t>
            </a:r>
            <a:r>
              <a:rPr lang="en-US" sz="1600" dirty="0">
                <a:solidFill>
                  <a:schemeClr val="tx1"/>
                </a:solidFill>
              </a:rPr>
              <a:t/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l-GR" sz="1600" dirty="0">
                <a:solidFill>
                  <a:schemeClr val="tx1"/>
                </a:solidFill>
              </a:rPr>
              <a:t>ΚΑΘΗΓΗΤΗΣ ΟΙΚΟΝΟΜΙΚΩΝ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Dosa Headletter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5615" y="2780928"/>
            <a:ext cx="6768751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~PP1859.WAV">
            <a:hlinkClick r:id="" action="ppaction://media"/>
          </p:cNvPr>
          <p:cNvPicPr>
            <a:picLocks noRot="1" noChangeAspect="1"/>
          </p:cNvPicPr>
          <p:nvPr>
            <a:wavAudioFile r:embed="rId1" name="~PP1859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39175" y="63531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DBD-665C-4DC0-A1AC-B0D8F981A748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Το παραγωγικό κενό, </a:t>
            </a:r>
            <a:r>
              <a:rPr lang="en-US" dirty="0" smtClean="0"/>
              <a:t>QE</a:t>
            </a:r>
            <a:endParaRPr lang="el-GR" dirty="0"/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smtClean="0">
                <a:solidFill>
                  <a:srgbClr val="FFFFFF"/>
                </a:solidFill>
              </a:rPr>
              <a:t>Πέμπτη, 3 Νοεμβρίου 2016 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smtClean="0">
                <a:solidFill>
                  <a:srgbClr val="FFFFFF"/>
                </a:solidFill>
              </a:rPr>
              <a:t>ΥΠΟΕΠΙΤΡΟΠΗ ΜΕ ΘΕΜΑ «ΤΟ ΧΡΕΟΣ ΚΑΙ Η ΑΠΟΜΕΙΩΣΗ ΤΟΥ»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69150F-3C8B-454F-AF4C-7DD38E9D518D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pic>
        <p:nvPicPr>
          <p:cNvPr id="163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2276475"/>
            <a:ext cx="5419725" cy="2800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 flipV="1">
            <a:off x="4067175" y="4437063"/>
            <a:ext cx="720725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5478463" y="4089400"/>
            <a:ext cx="1131887" cy="908050"/>
          </a:xfrm>
          <a:custGeom>
            <a:avLst/>
            <a:gdLst>
              <a:gd name="connsiteX0" fmla="*/ 457200 w 1131376"/>
              <a:gd name="connsiteY0" fmla="*/ 87668 h 909078"/>
              <a:gd name="connsiteX1" fmla="*/ 286718 w 1131376"/>
              <a:gd name="connsiteY1" fmla="*/ 41173 h 909078"/>
              <a:gd name="connsiteX2" fmla="*/ 263471 w 1131376"/>
              <a:gd name="connsiteY2" fmla="*/ 33424 h 909078"/>
              <a:gd name="connsiteX3" fmla="*/ 209227 w 1131376"/>
              <a:gd name="connsiteY3" fmla="*/ 25675 h 909078"/>
              <a:gd name="connsiteX4" fmla="*/ 100739 w 1131376"/>
              <a:gd name="connsiteY4" fmla="*/ 33424 h 909078"/>
              <a:gd name="connsiteX5" fmla="*/ 61993 w 1131376"/>
              <a:gd name="connsiteY5" fmla="*/ 41173 h 909078"/>
              <a:gd name="connsiteX6" fmla="*/ 46495 w 1131376"/>
              <a:gd name="connsiteY6" fmla="*/ 56672 h 909078"/>
              <a:gd name="connsiteX7" fmla="*/ 46495 w 1131376"/>
              <a:gd name="connsiteY7" fmla="*/ 482875 h 909078"/>
              <a:gd name="connsiteX8" fmla="*/ 69742 w 1131376"/>
              <a:gd name="connsiteY8" fmla="*/ 537119 h 909078"/>
              <a:gd name="connsiteX9" fmla="*/ 85241 w 1131376"/>
              <a:gd name="connsiteY9" fmla="*/ 575865 h 909078"/>
              <a:gd name="connsiteX10" fmla="*/ 100739 w 1131376"/>
              <a:gd name="connsiteY10" fmla="*/ 622360 h 909078"/>
              <a:gd name="connsiteX11" fmla="*/ 108488 w 1131376"/>
              <a:gd name="connsiteY11" fmla="*/ 645607 h 909078"/>
              <a:gd name="connsiteX12" fmla="*/ 131735 w 1131376"/>
              <a:gd name="connsiteY12" fmla="*/ 676604 h 909078"/>
              <a:gd name="connsiteX13" fmla="*/ 154983 w 1131376"/>
              <a:gd name="connsiteY13" fmla="*/ 699851 h 909078"/>
              <a:gd name="connsiteX14" fmla="*/ 185980 w 1131376"/>
              <a:gd name="connsiteY14" fmla="*/ 746346 h 909078"/>
              <a:gd name="connsiteX15" fmla="*/ 309966 w 1131376"/>
              <a:gd name="connsiteY15" fmla="*/ 847085 h 909078"/>
              <a:gd name="connsiteX16" fmla="*/ 333213 w 1131376"/>
              <a:gd name="connsiteY16" fmla="*/ 862583 h 909078"/>
              <a:gd name="connsiteX17" fmla="*/ 356461 w 1131376"/>
              <a:gd name="connsiteY17" fmla="*/ 878082 h 909078"/>
              <a:gd name="connsiteX18" fmla="*/ 395207 w 1131376"/>
              <a:gd name="connsiteY18" fmla="*/ 893580 h 909078"/>
              <a:gd name="connsiteX19" fmla="*/ 480447 w 1131376"/>
              <a:gd name="connsiteY19" fmla="*/ 909078 h 909078"/>
              <a:gd name="connsiteX20" fmla="*/ 658678 w 1131376"/>
              <a:gd name="connsiteY20" fmla="*/ 901329 h 909078"/>
              <a:gd name="connsiteX21" fmla="*/ 681925 w 1131376"/>
              <a:gd name="connsiteY21" fmla="*/ 893580 h 909078"/>
              <a:gd name="connsiteX22" fmla="*/ 720671 w 1131376"/>
              <a:gd name="connsiteY22" fmla="*/ 885831 h 909078"/>
              <a:gd name="connsiteX23" fmla="*/ 774915 w 1131376"/>
              <a:gd name="connsiteY23" fmla="*/ 862583 h 909078"/>
              <a:gd name="connsiteX24" fmla="*/ 805912 w 1131376"/>
              <a:gd name="connsiteY24" fmla="*/ 847085 h 909078"/>
              <a:gd name="connsiteX25" fmla="*/ 852407 w 1131376"/>
              <a:gd name="connsiteY25" fmla="*/ 831587 h 909078"/>
              <a:gd name="connsiteX26" fmla="*/ 875654 w 1131376"/>
              <a:gd name="connsiteY26" fmla="*/ 816089 h 909078"/>
              <a:gd name="connsiteX27" fmla="*/ 906651 w 1131376"/>
              <a:gd name="connsiteY27" fmla="*/ 800590 h 909078"/>
              <a:gd name="connsiteX28" fmla="*/ 945396 w 1131376"/>
              <a:gd name="connsiteY28" fmla="*/ 761844 h 909078"/>
              <a:gd name="connsiteX29" fmla="*/ 1015139 w 1131376"/>
              <a:gd name="connsiteY29" fmla="*/ 723099 h 909078"/>
              <a:gd name="connsiteX30" fmla="*/ 1030637 w 1131376"/>
              <a:gd name="connsiteY30" fmla="*/ 699851 h 909078"/>
              <a:gd name="connsiteX31" fmla="*/ 1053885 w 1131376"/>
              <a:gd name="connsiteY31" fmla="*/ 684353 h 909078"/>
              <a:gd name="connsiteX32" fmla="*/ 1061634 w 1131376"/>
              <a:gd name="connsiteY32" fmla="*/ 661106 h 909078"/>
              <a:gd name="connsiteX33" fmla="*/ 1100380 w 1131376"/>
              <a:gd name="connsiteY33" fmla="*/ 614611 h 909078"/>
              <a:gd name="connsiteX34" fmla="*/ 1115878 w 1131376"/>
              <a:gd name="connsiteY34" fmla="*/ 575865 h 909078"/>
              <a:gd name="connsiteX35" fmla="*/ 1131376 w 1131376"/>
              <a:gd name="connsiteY35" fmla="*/ 498373 h 909078"/>
              <a:gd name="connsiteX36" fmla="*/ 1115878 w 1131376"/>
              <a:gd name="connsiteY36" fmla="*/ 289146 h 909078"/>
              <a:gd name="connsiteX37" fmla="*/ 1100380 w 1131376"/>
              <a:gd name="connsiteY37" fmla="*/ 250400 h 909078"/>
              <a:gd name="connsiteX38" fmla="*/ 1084881 w 1131376"/>
              <a:gd name="connsiteY38" fmla="*/ 227153 h 909078"/>
              <a:gd name="connsiteX39" fmla="*/ 1061634 w 1131376"/>
              <a:gd name="connsiteY39" fmla="*/ 188407 h 909078"/>
              <a:gd name="connsiteX40" fmla="*/ 1046135 w 1131376"/>
              <a:gd name="connsiteY40" fmla="*/ 157411 h 909078"/>
              <a:gd name="connsiteX41" fmla="*/ 984142 w 1131376"/>
              <a:gd name="connsiteY41" fmla="*/ 118665 h 909078"/>
              <a:gd name="connsiteX42" fmla="*/ 960895 w 1131376"/>
              <a:gd name="connsiteY42" fmla="*/ 103167 h 909078"/>
              <a:gd name="connsiteX43" fmla="*/ 945396 w 1131376"/>
              <a:gd name="connsiteY43" fmla="*/ 87668 h 909078"/>
              <a:gd name="connsiteX44" fmla="*/ 922149 w 1131376"/>
              <a:gd name="connsiteY44" fmla="*/ 79919 h 909078"/>
              <a:gd name="connsiteX45" fmla="*/ 875654 w 1131376"/>
              <a:gd name="connsiteY45" fmla="*/ 56672 h 909078"/>
              <a:gd name="connsiteX46" fmla="*/ 829159 w 1131376"/>
              <a:gd name="connsiteY46" fmla="*/ 41173 h 909078"/>
              <a:gd name="connsiteX47" fmla="*/ 798163 w 1131376"/>
              <a:gd name="connsiteY47" fmla="*/ 25675 h 909078"/>
              <a:gd name="connsiteX48" fmla="*/ 534691 w 1131376"/>
              <a:gd name="connsiteY48" fmla="*/ 10177 h 909078"/>
              <a:gd name="connsiteX49" fmla="*/ 247973 w 1131376"/>
              <a:gd name="connsiteY49" fmla="*/ 10177 h 909078"/>
              <a:gd name="connsiteX50" fmla="*/ 216976 w 1131376"/>
              <a:gd name="connsiteY50" fmla="*/ 17926 h 909078"/>
              <a:gd name="connsiteX51" fmla="*/ 170481 w 1131376"/>
              <a:gd name="connsiteY51" fmla="*/ 25675 h 909078"/>
              <a:gd name="connsiteX52" fmla="*/ 116237 w 1131376"/>
              <a:gd name="connsiteY52" fmla="*/ 33424 h 909078"/>
              <a:gd name="connsiteX53" fmla="*/ 85241 w 1131376"/>
              <a:gd name="connsiteY53" fmla="*/ 41173 h 909078"/>
              <a:gd name="connsiteX54" fmla="*/ 15498 w 1131376"/>
              <a:gd name="connsiteY54" fmla="*/ 48922 h 909078"/>
              <a:gd name="connsiteX55" fmla="*/ 0 w 1131376"/>
              <a:gd name="connsiteY55" fmla="*/ 64421 h 909078"/>
              <a:gd name="connsiteX56" fmla="*/ 30996 w 1131376"/>
              <a:gd name="connsiteY56" fmla="*/ 134163 h 909078"/>
              <a:gd name="connsiteX57" fmla="*/ 38746 w 1131376"/>
              <a:gd name="connsiteY57" fmla="*/ 134163 h 90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131376" h="909078">
                <a:moveTo>
                  <a:pt x="457200" y="87668"/>
                </a:moveTo>
                <a:cubicBezTo>
                  <a:pt x="368472" y="43305"/>
                  <a:pt x="438953" y="73223"/>
                  <a:pt x="286718" y="41173"/>
                </a:cubicBezTo>
                <a:cubicBezTo>
                  <a:pt x="278725" y="39490"/>
                  <a:pt x="271481" y="35026"/>
                  <a:pt x="263471" y="33424"/>
                </a:cubicBezTo>
                <a:cubicBezTo>
                  <a:pt x="245561" y="29842"/>
                  <a:pt x="227308" y="28258"/>
                  <a:pt x="209227" y="25675"/>
                </a:cubicBezTo>
                <a:cubicBezTo>
                  <a:pt x="173064" y="28258"/>
                  <a:pt x="136795" y="29629"/>
                  <a:pt x="100739" y="33424"/>
                </a:cubicBezTo>
                <a:cubicBezTo>
                  <a:pt x="87640" y="34803"/>
                  <a:pt x="74099" y="35985"/>
                  <a:pt x="61993" y="41173"/>
                </a:cubicBezTo>
                <a:cubicBezTo>
                  <a:pt x="55278" y="44051"/>
                  <a:pt x="51661" y="51506"/>
                  <a:pt x="46495" y="56672"/>
                </a:cubicBezTo>
                <a:cubicBezTo>
                  <a:pt x="7287" y="213503"/>
                  <a:pt x="32376" y="101664"/>
                  <a:pt x="46495" y="482875"/>
                </a:cubicBezTo>
                <a:cubicBezTo>
                  <a:pt x="46977" y="495896"/>
                  <a:pt x="66034" y="528777"/>
                  <a:pt x="69742" y="537119"/>
                </a:cubicBezTo>
                <a:cubicBezTo>
                  <a:pt x="75392" y="549830"/>
                  <a:pt x="80487" y="562792"/>
                  <a:pt x="85241" y="575865"/>
                </a:cubicBezTo>
                <a:cubicBezTo>
                  <a:pt x="90824" y="591218"/>
                  <a:pt x="95573" y="606862"/>
                  <a:pt x="100739" y="622360"/>
                </a:cubicBezTo>
                <a:cubicBezTo>
                  <a:pt x="103322" y="630109"/>
                  <a:pt x="103587" y="639072"/>
                  <a:pt x="108488" y="645607"/>
                </a:cubicBezTo>
                <a:cubicBezTo>
                  <a:pt x="116237" y="655939"/>
                  <a:pt x="123330" y="666798"/>
                  <a:pt x="131735" y="676604"/>
                </a:cubicBezTo>
                <a:cubicBezTo>
                  <a:pt x="138867" y="684925"/>
                  <a:pt x="148255" y="691201"/>
                  <a:pt x="154983" y="699851"/>
                </a:cubicBezTo>
                <a:cubicBezTo>
                  <a:pt x="166419" y="714554"/>
                  <a:pt x="172809" y="733175"/>
                  <a:pt x="185980" y="746346"/>
                </a:cubicBezTo>
                <a:cubicBezTo>
                  <a:pt x="259980" y="820346"/>
                  <a:pt x="218948" y="786406"/>
                  <a:pt x="309966" y="847085"/>
                </a:cubicBezTo>
                <a:lnTo>
                  <a:pt x="333213" y="862583"/>
                </a:lnTo>
                <a:cubicBezTo>
                  <a:pt x="340962" y="867749"/>
                  <a:pt x="347814" y="874623"/>
                  <a:pt x="356461" y="878082"/>
                </a:cubicBezTo>
                <a:cubicBezTo>
                  <a:pt x="369376" y="883248"/>
                  <a:pt x="381883" y="889583"/>
                  <a:pt x="395207" y="893580"/>
                </a:cubicBezTo>
                <a:cubicBezTo>
                  <a:pt x="408746" y="897642"/>
                  <a:pt x="469409" y="907238"/>
                  <a:pt x="480447" y="909078"/>
                </a:cubicBezTo>
                <a:cubicBezTo>
                  <a:pt x="539857" y="906495"/>
                  <a:pt x="599387" y="905890"/>
                  <a:pt x="658678" y="901329"/>
                </a:cubicBezTo>
                <a:cubicBezTo>
                  <a:pt x="666822" y="900703"/>
                  <a:pt x="674001" y="895561"/>
                  <a:pt x="681925" y="893580"/>
                </a:cubicBezTo>
                <a:cubicBezTo>
                  <a:pt x="694703" y="890386"/>
                  <a:pt x="707756" y="888414"/>
                  <a:pt x="720671" y="885831"/>
                </a:cubicBezTo>
                <a:cubicBezTo>
                  <a:pt x="767780" y="854425"/>
                  <a:pt x="717729" y="884028"/>
                  <a:pt x="774915" y="862583"/>
                </a:cubicBezTo>
                <a:cubicBezTo>
                  <a:pt x="785731" y="858527"/>
                  <a:pt x="795186" y="851375"/>
                  <a:pt x="805912" y="847085"/>
                </a:cubicBezTo>
                <a:cubicBezTo>
                  <a:pt x="821080" y="841018"/>
                  <a:pt x="836909" y="836753"/>
                  <a:pt x="852407" y="831587"/>
                </a:cubicBezTo>
                <a:cubicBezTo>
                  <a:pt x="860156" y="826421"/>
                  <a:pt x="867568" y="820710"/>
                  <a:pt x="875654" y="816089"/>
                </a:cubicBezTo>
                <a:cubicBezTo>
                  <a:pt x="885684" y="810358"/>
                  <a:pt x="897533" y="807682"/>
                  <a:pt x="906651" y="800590"/>
                </a:cubicBezTo>
                <a:cubicBezTo>
                  <a:pt x="921068" y="789376"/>
                  <a:pt x="931260" y="773410"/>
                  <a:pt x="945396" y="761844"/>
                </a:cubicBezTo>
                <a:cubicBezTo>
                  <a:pt x="982033" y="731868"/>
                  <a:pt x="981524" y="734304"/>
                  <a:pt x="1015139" y="723099"/>
                </a:cubicBezTo>
                <a:cubicBezTo>
                  <a:pt x="1020305" y="715350"/>
                  <a:pt x="1024051" y="706437"/>
                  <a:pt x="1030637" y="699851"/>
                </a:cubicBezTo>
                <a:cubicBezTo>
                  <a:pt x="1037223" y="693265"/>
                  <a:pt x="1048067" y="691625"/>
                  <a:pt x="1053885" y="684353"/>
                </a:cubicBezTo>
                <a:cubicBezTo>
                  <a:pt x="1058988" y="677975"/>
                  <a:pt x="1057981" y="668412"/>
                  <a:pt x="1061634" y="661106"/>
                </a:cubicBezTo>
                <a:cubicBezTo>
                  <a:pt x="1072424" y="639526"/>
                  <a:pt x="1083239" y="631751"/>
                  <a:pt x="1100380" y="614611"/>
                </a:cubicBezTo>
                <a:cubicBezTo>
                  <a:pt x="1105546" y="601696"/>
                  <a:pt x="1111479" y="589061"/>
                  <a:pt x="1115878" y="575865"/>
                </a:cubicBezTo>
                <a:cubicBezTo>
                  <a:pt x="1123584" y="552745"/>
                  <a:pt x="1127561" y="521264"/>
                  <a:pt x="1131376" y="498373"/>
                </a:cubicBezTo>
                <a:cubicBezTo>
                  <a:pt x="1130319" y="475123"/>
                  <a:pt x="1133095" y="346537"/>
                  <a:pt x="1115878" y="289146"/>
                </a:cubicBezTo>
                <a:cubicBezTo>
                  <a:pt x="1111881" y="275822"/>
                  <a:pt x="1106601" y="262842"/>
                  <a:pt x="1100380" y="250400"/>
                </a:cubicBezTo>
                <a:cubicBezTo>
                  <a:pt x="1096215" y="242070"/>
                  <a:pt x="1090047" y="234902"/>
                  <a:pt x="1084881" y="227153"/>
                </a:cubicBezTo>
                <a:cubicBezTo>
                  <a:pt x="1066895" y="173195"/>
                  <a:pt x="1089998" y="230952"/>
                  <a:pt x="1061634" y="188407"/>
                </a:cubicBezTo>
                <a:cubicBezTo>
                  <a:pt x="1055226" y="178795"/>
                  <a:pt x="1053653" y="166182"/>
                  <a:pt x="1046135" y="157411"/>
                </a:cubicBezTo>
                <a:cubicBezTo>
                  <a:pt x="1028352" y="136664"/>
                  <a:pt x="1006607" y="131502"/>
                  <a:pt x="984142" y="118665"/>
                </a:cubicBezTo>
                <a:cubicBezTo>
                  <a:pt x="976056" y="114044"/>
                  <a:pt x="968167" y="108985"/>
                  <a:pt x="960895" y="103167"/>
                </a:cubicBezTo>
                <a:cubicBezTo>
                  <a:pt x="955190" y="98603"/>
                  <a:pt x="951661" y="91427"/>
                  <a:pt x="945396" y="87668"/>
                </a:cubicBezTo>
                <a:cubicBezTo>
                  <a:pt x="938392" y="83465"/>
                  <a:pt x="929613" y="83236"/>
                  <a:pt x="922149" y="79919"/>
                </a:cubicBezTo>
                <a:cubicBezTo>
                  <a:pt x="906315" y="72882"/>
                  <a:pt x="891649" y="63336"/>
                  <a:pt x="875654" y="56672"/>
                </a:cubicBezTo>
                <a:cubicBezTo>
                  <a:pt x="860574" y="50389"/>
                  <a:pt x="843771" y="48479"/>
                  <a:pt x="829159" y="41173"/>
                </a:cubicBezTo>
                <a:cubicBezTo>
                  <a:pt x="818827" y="36007"/>
                  <a:pt x="809587" y="27389"/>
                  <a:pt x="798163" y="25675"/>
                </a:cubicBezTo>
                <a:cubicBezTo>
                  <a:pt x="785629" y="23795"/>
                  <a:pt x="537924" y="10357"/>
                  <a:pt x="534691" y="10177"/>
                </a:cubicBezTo>
                <a:cubicBezTo>
                  <a:pt x="405005" y="-4232"/>
                  <a:pt x="451242" y="-2527"/>
                  <a:pt x="247973" y="10177"/>
                </a:cubicBezTo>
                <a:cubicBezTo>
                  <a:pt x="237343" y="10841"/>
                  <a:pt x="227419" y="15837"/>
                  <a:pt x="216976" y="17926"/>
                </a:cubicBezTo>
                <a:cubicBezTo>
                  <a:pt x="201569" y="21007"/>
                  <a:pt x="186010" y="23286"/>
                  <a:pt x="170481" y="25675"/>
                </a:cubicBezTo>
                <a:cubicBezTo>
                  <a:pt x="152428" y="28452"/>
                  <a:pt x="134207" y="30157"/>
                  <a:pt x="116237" y="33424"/>
                </a:cubicBezTo>
                <a:cubicBezTo>
                  <a:pt x="105759" y="35329"/>
                  <a:pt x="95767" y="39554"/>
                  <a:pt x="85241" y="41173"/>
                </a:cubicBezTo>
                <a:cubicBezTo>
                  <a:pt x="62122" y="44730"/>
                  <a:pt x="38746" y="46339"/>
                  <a:pt x="15498" y="48922"/>
                </a:cubicBezTo>
                <a:cubicBezTo>
                  <a:pt x="10332" y="54088"/>
                  <a:pt x="0" y="57115"/>
                  <a:pt x="0" y="64421"/>
                </a:cubicBezTo>
                <a:cubicBezTo>
                  <a:pt x="0" y="79766"/>
                  <a:pt x="16950" y="120118"/>
                  <a:pt x="30996" y="134163"/>
                </a:cubicBezTo>
                <a:cubicBezTo>
                  <a:pt x="32823" y="135990"/>
                  <a:pt x="36163" y="134163"/>
                  <a:pt x="38746" y="134163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633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ΒΙΩΣΙΜΟΤΗΤΑ</a:t>
            </a:r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DBD-665C-4DC0-A1AC-B0D8F981A748}" type="slidenum">
              <a:rPr lang="el-GR" smtClean="0"/>
              <a:pPr/>
              <a:t>2</a:t>
            </a:fld>
            <a:endParaRPr lang="el-GR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1772816"/>
            <a:ext cx="8504238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45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Προτάσεις  </a:t>
            </a:r>
            <a:r>
              <a:rPr lang="en-US" dirty="0" smtClean="0"/>
              <a:t>EG M</a:t>
            </a:r>
            <a:r>
              <a:rPr lang="el-GR" dirty="0" err="1" smtClean="0"/>
              <a:t>άιος</a:t>
            </a:r>
            <a:r>
              <a:rPr lang="el-GR" dirty="0" smtClean="0"/>
              <a:t> 2016(παραδοχή μη ζημίας)</a:t>
            </a:r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DBD-665C-4DC0-A1AC-B0D8F981A748}" type="slidenum">
              <a:rPr lang="el-GR" smtClean="0"/>
              <a:pPr/>
              <a:t>3</a:t>
            </a:fld>
            <a:endParaRPr lang="el-GR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995" y="2261608"/>
            <a:ext cx="5273497" cy="3103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822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τοκοχρεολ</a:t>
            </a:r>
            <a:r>
              <a:rPr lang="el-GR" dirty="0"/>
              <a:t>./ΑΕΠ 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DBD-665C-4DC0-A1AC-B0D8F981A748}" type="slidenum">
              <a:rPr lang="el-GR" smtClean="0"/>
              <a:pPr/>
              <a:t>4</a:t>
            </a:fld>
            <a:endParaRPr lang="el-GR"/>
          </a:p>
        </p:txBody>
      </p:sp>
      <p:graphicFrame>
        <p:nvGraphicFramePr>
          <p:cNvPr id="8" name="Θέση περιεχομένου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90352973"/>
              </p:ext>
            </p:extLst>
          </p:nvPr>
        </p:nvGraphicFramePr>
        <p:xfrm>
          <a:off x="1259631" y="1628794"/>
          <a:ext cx="6624736" cy="4470380"/>
        </p:xfrm>
        <a:graphic>
          <a:graphicData uri="http://schemas.openxmlformats.org/drawingml/2006/table">
            <a:tbl>
              <a:tblPr/>
              <a:tblGrid>
                <a:gridCol w="2506055"/>
                <a:gridCol w="1380339"/>
                <a:gridCol w="1380339"/>
                <a:gridCol w="1358003"/>
              </a:tblGrid>
              <a:tr h="175309">
                <a:tc>
                  <a:txBody>
                    <a:bodyPr/>
                    <a:lstStyle/>
                    <a:p>
                      <a:pPr algn="l" fontAlgn="b"/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1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1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1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1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1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1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Australia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Austria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Belgium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Canada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Czech Republic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Denmark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Finland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France 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13,3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Germanv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Iceland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Ireland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Korea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Lithuania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Malta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Netherlands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Zealand 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Slovak Republic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Slovenia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Sweden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Switzerland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United Kingdom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</a:t>
                      </a:r>
                    </a:p>
                  </a:txBody>
                  <a:tcPr marL="8965" marR="8965" marT="8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69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sz="2700" b="1" u="sng" dirty="0" err="1" smtClean="0"/>
              <a:t>τοκοχρεολ</a:t>
            </a:r>
            <a:r>
              <a:rPr lang="el-GR" sz="2700" b="1" u="sng" dirty="0" smtClean="0"/>
              <a:t>./ΑΕΠ </a:t>
            </a:r>
            <a:endParaRPr lang="el-GR" sz="27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 </a:t>
            </a:r>
            <a:endParaRPr lang="el-GR" dirty="0"/>
          </a:p>
          <a:p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DBD-665C-4DC0-A1AC-B0D8F981A748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81300"/>
            <a:ext cx="7272808" cy="3095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προτάσεις</a:t>
            </a:r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ΥΠΟΕΠΙΤΡΟΠΗ ΜΕ ΘΕΜΑ «ΤΟ ΧΡΕΟΣ ΚΑΙ Η ΑΠΟΜΕΙΩΣΗ ΤΟΥ»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6DBD-665C-4DC0-A1AC-B0D8F981A748}" type="slidenum">
              <a:rPr lang="el-GR" smtClean="0"/>
              <a:pPr/>
              <a:t>6</a:t>
            </a:fld>
            <a:endParaRPr lang="el-GR"/>
          </a:p>
        </p:txBody>
      </p:sp>
      <p:graphicFrame>
        <p:nvGraphicFramePr>
          <p:cNvPr id="8" name="Θέση περιεχομένου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6269219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84765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Spreads </a:t>
            </a:r>
            <a:r>
              <a:rPr lang="el-GR" sz="2800" dirty="0" smtClean="0"/>
              <a:t>και </a:t>
            </a:r>
            <a:r>
              <a:rPr lang="el-GR" sz="2800" dirty="0" err="1" smtClean="0"/>
              <a:t>μακρο</a:t>
            </a:r>
            <a:r>
              <a:rPr lang="el-GR" sz="2800" dirty="0" smtClean="0"/>
              <a:t>-μεταβλητές</a:t>
            </a:r>
            <a:endParaRPr lang="el-GR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smtClean="0">
                <a:solidFill>
                  <a:srgbClr val="FFFFFF"/>
                </a:solidFill>
              </a:rPr>
              <a:t>ΥΠΟΕΠΙΤΡΟΠΗ ΜΕ ΘΕΜΑ «ΤΟ ΧΡΕΟΣ ΚΑΙ Η ΑΠΟΜΕΙΩΣΗ ΤΟΥ»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CFEF1-E57D-4125-8C64-ACD9F65CAB99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20486" name="Date Placeholder 6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smtClean="0">
                <a:solidFill>
                  <a:srgbClr val="FFFFFF"/>
                </a:solidFill>
              </a:rPr>
              <a:t>Πέμπτη, 3 Νοεμβρίου 2016 </a:t>
            </a:r>
            <a:endParaRPr lang="el-GR">
              <a:solidFill>
                <a:srgbClr val="FFFFFF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0825" y="2060575"/>
            <a:ext cx="3241675" cy="2016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 err="1"/>
              <a:t>Chionis</a:t>
            </a:r>
            <a:r>
              <a:rPr lang="en-US" sz="1400" dirty="0"/>
              <a:t> </a:t>
            </a:r>
            <a:r>
              <a:rPr lang="en-US" sz="1400" dirty="0" err="1"/>
              <a:t>D.,</a:t>
            </a:r>
            <a:r>
              <a:rPr lang="en-US" sz="1400" i="1" dirty="0" err="1"/>
              <a:t>et</a:t>
            </a:r>
            <a:r>
              <a:rPr lang="en-US" sz="1400" i="1" dirty="0"/>
              <a:t> al</a:t>
            </a:r>
            <a:r>
              <a:rPr lang="en-US" sz="1400" dirty="0"/>
              <a:t>.  (2014): ‘Long-term government bond yields and macroeconomic fundamentals: evidence for Greece during the crisis-era’, </a:t>
            </a:r>
            <a:r>
              <a:rPr lang="en-US" sz="1400" b="1" dirty="0"/>
              <a:t>Finance Research Letters </a:t>
            </a:r>
            <a:r>
              <a:rPr lang="en-US" sz="1400" b="1" dirty="0" err="1"/>
              <a:t>vol</a:t>
            </a:r>
            <a:r>
              <a:rPr lang="en-US" sz="1400" b="1" dirty="0"/>
              <a:t> 2</a:t>
            </a:r>
            <a:endParaRPr lang="el-GR" sz="1400" dirty="0"/>
          </a:p>
          <a:p>
            <a:pPr>
              <a:defRPr/>
            </a:pPr>
            <a:r>
              <a:rPr lang="en-US" sz="1400" dirty="0"/>
              <a:t> 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25527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- Τίτλος"/>
          <p:cNvSpPr>
            <a:spLocks noGrp="1"/>
          </p:cNvSpPr>
          <p:nvPr>
            <p:ph type="title"/>
          </p:nvPr>
        </p:nvSpPr>
        <p:spPr>
          <a:xfrm>
            <a:off x="301625" y="404663"/>
            <a:ext cx="8534400" cy="576065"/>
          </a:xfrm>
        </p:spPr>
        <p:txBody>
          <a:bodyPr>
            <a:normAutofit/>
          </a:bodyPr>
          <a:lstStyle/>
          <a:p>
            <a:pPr eaLnBrk="1" hangingPunct="1"/>
            <a:r>
              <a:rPr lang="el-GR" sz="2000" b="1" dirty="0" smtClean="0">
                <a:solidFill>
                  <a:srgbClr val="7B9899"/>
                </a:solidFill>
              </a:rPr>
              <a:t>Παρεμβάσεις ΕΚΤ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0D8007-E777-4982-A5C7-A3BBAF541E14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8659688" cy="366713"/>
          </a:xfrm>
        </p:spPr>
        <p:txBody>
          <a:bodyPr/>
          <a:lstStyle/>
          <a:p>
            <a:pPr>
              <a:defRPr/>
            </a:pPr>
            <a:r>
              <a:rPr lang="el-GR" smtClean="0"/>
              <a:t>ΥΠΟΕΠΙΤΡΟΠΗ ΜΕ ΘΕΜΑ «ΤΟ ΧΡΕΟΣ ΚΑΙ Η ΑΠΟΜΕΙΩΣΗ ΤΟΥ»</a:t>
            </a:r>
            <a:endParaRPr lang="el-G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Πέμπτη, 3 Νοεμβρίου 2016 </a:t>
            </a:r>
            <a:endParaRPr lang="el-GR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27175"/>
            <a:ext cx="792088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Αργοπορία-Ασάφειες </a:t>
            </a:r>
            <a:endParaRPr lang="el-GR" dirty="0"/>
          </a:p>
        </p:txBody>
      </p:sp>
      <p:sp>
        <p:nvSpPr>
          <p:cNvPr id="17411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l-GR" altLang="en-US" smtClean="0"/>
              <a:t>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96EC3-3D08-42DC-8CF3-D1241FD62BAE}" type="slidenum">
              <a:rPr lang="el-GR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9</a:t>
            </a:fld>
            <a:endParaRPr lang="el-G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413" name="5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altLang="en-US" smtClean="0">
                <a:solidFill>
                  <a:srgbClr val="FFFFFF"/>
                </a:solidFill>
              </a:rPr>
              <a:t>ΥΠΟΕΠΙΤΡΟΠΗ ΜΕ ΘΕΜΑ «ΤΟ ΧΡΕΟΣ ΚΑΙ Η ΑΠΟΜΕΙΩΣΗ ΤΟΥ»</a:t>
            </a: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736725"/>
            <a:ext cx="8497887" cy="428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Πέμπτη, 3 Νοεμβρίου 2016 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82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7651</TotalTime>
  <Words>393</Words>
  <Application>Microsoft Office PowerPoint</Application>
  <PresentationFormat>Προβολή στην οθόνη (4:3)</PresentationFormat>
  <Paragraphs>146</Paragraphs>
  <Slides>10</Slides>
  <Notes>0</Notes>
  <HiddenSlides>0</HiddenSlides>
  <MMClips>1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Δημοτικός</vt:lpstr>
      <vt:lpstr>1_Δημοτικός</vt:lpstr>
      <vt:lpstr>2_Δημοτικός</vt:lpstr>
      <vt:lpstr>«ΤΟ ΧΡΕΟΣ ΚΑΙ Η ΑΠΟΜΕΙΩΣΗ ΤΟΥ» ΔΙΑΡΚHΣ ΕΠΙΤΡΟΠΗ ΟΙΚΟΝΟΜΙΚΩΝ ΥΠΟΘΕΣΕΩΝ ΔΙΟΝΥΣΙΟΣ Π. ΧΙΟΝΗΣ ΚΑΘΗΓΗΤΗΣ ΟΙΚΟΝΟΜΙΚΩΝ</vt:lpstr>
      <vt:lpstr>ΒΙΩΣΙΜΟΤΗΤΑ</vt:lpstr>
      <vt:lpstr>Προτάσεις  EG Mάιος 2016(παραδοχή μη ζημίας)</vt:lpstr>
      <vt:lpstr>τοκοχρεολ./ΑΕΠ </vt:lpstr>
      <vt:lpstr> τοκοχρεολ./ΑΕΠ </vt:lpstr>
      <vt:lpstr>προτάσεις</vt:lpstr>
      <vt:lpstr>Spreads και μακρο-μεταβλητές</vt:lpstr>
      <vt:lpstr>Παρεμβάσεις ΕΚΤ</vt:lpstr>
      <vt:lpstr>Αργοπορία-Ασάφειες </vt:lpstr>
      <vt:lpstr>Το παραγωγικό κενό, QE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Chionis</dc:creator>
  <cp:lastModifiedBy>User</cp:lastModifiedBy>
  <cp:revision>108</cp:revision>
  <dcterms:created xsi:type="dcterms:W3CDTF">2011-01-20T10:07:45Z</dcterms:created>
  <dcterms:modified xsi:type="dcterms:W3CDTF">2016-11-04T10:46:55Z</dcterms:modified>
</cp:coreProperties>
</file>